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53" r:id="rId3"/>
    <p:sldId id="354" r:id="rId4"/>
    <p:sldId id="355" r:id="rId5"/>
    <p:sldId id="382" r:id="rId6"/>
    <p:sldId id="363" r:id="rId7"/>
    <p:sldId id="384" r:id="rId8"/>
    <p:sldId id="371" r:id="rId9"/>
    <p:sldId id="367" r:id="rId10"/>
    <p:sldId id="387" r:id="rId11"/>
    <p:sldId id="365" r:id="rId12"/>
    <p:sldId id="368" r:id="rId13"/>
    <p:sldId id="364" r:id="rId14"/>
    <p:sldId id="388" r:id="rId15"/>
    <p:sldId id="389" r:id="rId16"/>
    <p:sldId id="390" r:id="rId17"/>
    <p:sldId id="391" r:id="rId18"/>
    <p:sldId id="392" r:id="rId19"/>
    <p:sldId id="379" r:id="rId20"/>
  </p:sldIdLst>
  <p:sldSz cx="12192000" cy="6858000"/>
  <p:notesSz cx="6858000" cy="9144000"/>
  <p:embeddedFontLst>
    <p:embeddedFont>
      <p:font typeface="DM Serif Display" charset="0"/>
      <p:regular r:id="rId26"/>
      <p:italic r:id="rId27"/>
    </p:embeddedFont>
    <p:embeddedFont>
      <p:font typeface="Gilroy" panose="00000400000000000000" charset="0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3A9186C-B50B-47B2-A425-5E80C920E921}">
          <p14:sldIdLst>
            <p14:sldId id="353"/>
            <p14:sldId id="354"/>
            <p14:sldId id="355"/>
            <p14:sldId id="382"/>
            <p14:sldId id="363"/>
            <p14:sldId id="384"/>
            <p14:sldId id="371"/>
            <p14:sldId id="367"/>
            <p14:sldId id="387"/>
            <p14:sldId id="365"/>
            <p14:sldId id="368"/>
            <p14:sldId id="364"/>
            <p14:sldId id="388"/>
            <p14:sldId id="389"/>
            <p14:sldId id="390"/>
            <p14:sldId id="391"/>
            <p14:sldId id="392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79" userDrawn="1">
          <p15:clr>
            <a:srgbClr val="A4A3A4"/>
          </p15:clr>
        </p15:guide>
        <p15:guide id="3" pos="561" userDrawn="1">
          <p15:clr>
            <a:srgbClr val="A4A3A4"/>
          </p15:clr>
        </p15:guide>
        <p15:guide id="4" pos="7177" userDrawn="1">
          <p15:clr>
            <a:srgbClr val="A4A3A4"/>
          </p15:clr>
        </p15:guide>
        <p15:guide id="6" orient="horz" pos="3858" userDrawn="1">
          <p15:clr>
            <a:srgbClr val="A4A3A4"/>
          </p15:clr>
        </p15:guide>
        <p15:guide id="7" orient="horz" pos="558" userDrawn="1">
          <p15:clr>
            <a:srgbClr val="A4A3A4"/>
          </p15:clr>
        </p15:guide>
        <p15:guide id="8" orient="horz" pos="7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6B48"/>
    <a:srgbClr val="5C3422"/>
    <a:srgbClr val="703F2A"/>
    <a:srgbClr val="B16645"/>
    <a:srgbClr val="E5865A"/>
    <a:srgbClr val="070001"/>
    <a:srgbClr val="F4B493"/>
    <a:srgbClr val="00FF00"/>
    <a:srgbClr val="3333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92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20" y="702"/>
      </p:cViewPr>
      <p:guideLst>
        <p:guide orient="horz" pos="2159"/>
        <p:guide pos="3879"/>
        <p:guide pos="561"/>
        <p:guide pos="7177"/>
        <p:guide orient="horz" pos="3858"/>
        <p:guide orient="horz" pos="558"/>
        <p:guide orient="horz" pos="7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85.xml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5ac3ef2-1271-4407-950e-1b47ea4e8f6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5ac3ef2-1271-4407-950e-1b47ea4e8f6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5ac3ef2-1271-4407-950e-1b47ea4e8f6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5ac3ef2-1271-4407-950e-1b47ea4e8f6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5ac3ef2-1271-4407-950e-1b47ea4e8f6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5ac3ef2-1271-4407-950e-1b47ea4e8f6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microsoft.com/office/2007/relationships/hdphoto" Target="../media/image22.wdp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microsoft.com/office/2007/relationships/hdphoto" Target="../media/image19.wdp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10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3.xml"/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4.xml"/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5.xml"/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6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7.xml"/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8.xml"/><Relationship Id="rId2" Type="http://schemas.openxmlformats.org/officeDocument/2006/relationships/tags" Target="../tags/tag84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20" Type="http://schemas.openxmlformats.org/officeDocument/2006/relationships/themeOverride" Target="../theme/themeOverride2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3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1" Type="http://schemas.openxmlformats.org/officeDocument/2006/relationships/slideLayout" Target="../slideLayouts/slideLayout2.xml"/><Relationship Id="rId20" Type="http://schemas.openxmlformats.org/officeDocument/2006/relationships/themeOverride" Target="../theme/themeOverride4.xml"/><Relationship Id="rId2" Type="http://schemas.openxmlformats.org/officeDocument/2006/relationships/tags" Target="../tags/tag24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2" Type="http://schemas.openxmlformats.org/officeDocument/2006/relationships/slideLayout" Target="../slideLayouts/slideLayout2.xml"/><Relationship Id="rId11" Type="http://schemas.openxmlformats.org/officeDocument/2006/relationships/themeOverride" Target="../theme/themeOverride5.xml"/><Relationship Id="rId10" Type="http://schemas.openxmlformats.org/officeDocument/2006/relationships/tags" Target="../tags/tag4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6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jpeg"/><Relationship Id="rId7" Type="http://schemas.openxmlformats.org/officeDocument/2006/relationships/image" Target="../media/image14.png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2" Type="http://schemas.openxmlformats.org/officeDocument/2006/relationships/slideLayout" Target="../slideLayouts/slideLayout2.xml"/><Relationship Id="rId11" Type="http://schemas.openxmlformats.org/officeDocument/2006/relationships/themeOverride" Target="../theme/themeOverride8.xml"/><Relationship Id="rId10" Type="http://schemas.openxmlformats.org/officeDocument/2006/relationships/tags" Target="../tags/tag6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1" Type="http://schemas.openxmlformats.org/officeDocument/2006/relationships/slideLayout" Target="../slideLayouts/slideLayout2.xml"/><Relationship Id="rId20" Type="http://schemas.openxmlformats.org/officeDocument/2006/relationships/themeOverride" Target="../theme/themeOverride9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t="2372" r="2458" b="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11147611" y="1213196"/>
            <a:ext cx="491617" cy="4730404"/>
            <a:chOff x="11147611" y="1213196"/>
            <a:chExt cx="491617" cy="4730404"/>
          </a:xfrm>
        </p:grpSpPr>
        <p:cxnSp>
          <p:nvCxnSpPr>
            <p:cNvPr id="10" name="直接连接符 9"/>
            <p:cNvCxnSpPr>
              <a:stCxn id="8" idx="4"/>
            </p:cNvCxnSpPr>
            <p:nvPr/>
          </p:nvCxnSpPr>
          <p:spPr>
            <a:xfrm flipH="1">
              <a:off x="11383507" y="1704813"/>
              <a:ext cx="0" cy="4238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/>
            <p:cNvGrpSpPr/>
            <p:nvPr/>
          </p:nvGrpSpPr>
          <p:grpSpPr>
            <a:xfrm>
              <a:off x="11147611" y="1213196"/>
              <a:ext cx="491617" cy="491617"/>
              <a:chOff x="11127785" y="1193370"/>
              <a:chExt cx="511444" cy="511444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1127785" y="1193370"/>
                <a:ext cx="511444" cy="51144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11250157" y="1381126"/>
                <a:ext cx="266700" cy="130120"/>
                <a:chOff x="-3961108" y="-2991173"/>
                <a:chExt cx="449451" cy="211810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>
                  <a:off x="-3961108" y="-2991173"/>
                  <a:ext cx="44945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-3961108" y="-2885268"/>
                  <a:ext cx="44945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-3886200" y="-2779363"/>
                  <a:ext cx="29963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文本框 6"/>
          <p:cNvSpPr txBox="1"/>
          <p:nvPr>
            <p:custDataLst>
              <p:tags r:id="rId2"/>
            </p:custDataLst>
          </p:nvPr>
        </p:nvSpPr>
        <p:spPr>
          <a:xfrm>
            <a:off x="1001041" y="2174812"/>
            <a:ext cx="5464582" cy="25844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sz="5400">
                <a:solidFill>
                  <a:schemeClr val="bg1"/>
                </a:solidFill>
                <a:sym typeface="+mn-ea"/>
              </a:rPr>
              <a:t>Cleaned &amp; Refined Messy Rows Dataset</a:t>
            </a:r>
            <a:endParaRPr lang="zh-CN" altLang="en-US" sz="5400" dirty="0">
              <a:solidFill>
                <a:schemeClr val="bg1"/>
              </a:solidFill>
              <a:latin typeface="+mj-lt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965746" y="1862183"/>
            <a:ext cx="1499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544639" y="4117601"/>
            <a:ext cx="1499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8843645" y="3768725"/>
            <a:ext cx="226377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Data Cleaning Project</a:t>
            </a:r>
            <a:endParaRPr lang="en-US" altLang="zh-CN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116106" y="5526742"/>
            <a:ext cx="10083052" cy="484094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16330" y="5538470"/>
            <a:ext cx="595757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>
                <a:solidFill>
                  <a:schemeClr val="bg1"/>
                </a:solidFill>
                <a:sym typeface="+mn-ea"/>
              </a:rPr>
              <a:t>Project Type: Data Cleaning &amp; Transformation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58585" y="3566230"/>
            <a:ext cx="12193057" cy="3292125"/>
          </a:xfrm>
          <a:prstGeom prst="rect">
            <a:avLst/>
          </a:prstGeom>
        </p:spPr>
      </p:pic>
      <p:pic>
        <p:nvPicPr>
          <p:cNvPr id="26" name="图片 25" descr="图片包含 人, 男人, 火, 站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3786" t="17257" r="7617" b="26010"/>
          <a:stretch>
            <a:fillRect/>
          </a:stretch>
        </p:blipFill>
        <p:spPr>
          <a:xfrm>
            <a:off x="1235478" y="3138358"/>
            <a:ext cx="4661781" cy="2570286"/>
          </a:xfrm>
          <a:prstGeom prst="rect">
            <a:avLst/>
          </a:prstGeom>
          <a:noFill/>
          <a:ln>
            <a:noFill/>
            <a:prstDash val="solid"/>
          </a:ln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6807200" y="3536950"/>
            <a:ext cx="3872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Build Power BI dashboard to visualize before-and-after results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703022" y="1479647"/>
            <a:ext cx="423326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Automate entire process using Power BI Dataflows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19" name="直接连接符 18"/>
          <p:cNvCxnSpPr>
            <a:stCxn id="21" idx="4"/>
          </p:cNvCxnSpPr>
          <p:nvPr/>
        </p:nvCxnSpPr>
        <p:spPr>
          <a:xfrm flipH="1">
            <a:off x="11391248" y="1770787"/>
            <a:ext cx="0" cy="4238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11155352" y="1279170"/>
            <a:ext cx="491617" cy="491617"/>
            <a:chOff x="11127785" y="1193370"/>
            <a:chExt cx="511444" cy="511444"/>
          </a:xfrm>
        </p:grpSpPr>
        <p:sp>
          <p:nvSpPr>
            <p:cNvPr id="21" name="椭圆 20"/>
            <p:cNvSpPr/>
            <p:nvPr/>
          </p:nvSpPr>
          <p:spPr>
            <a:xfrm>
              <a:off x="11127785" y="1193370"/>
              <a:ext cx="511444" cy="511444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1250157" y="1381126"/>
              <a:ext cx="266700" cy="130120"/>
              <a:chOff x="-3961108" y="-2991173"/>
              <a:chExt cx="449451" cy="21181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-3961108" y="-2991173"/>
                <a:ext cx="44945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-3961108" y="-2885268"/>
                <a:ext cx="44945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-3886200" y="-2779363"/>
                <a:ext cx="29963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/>
          <a:srcRect l="2909" r="37262"/>
          <a:stretch>
            <a:fillRect/>
          </a:stretch>
        </p:blipFill>
        <p:spPr>
          <a:xfrm>
            <a:off x="407290" y="2569615"/>
            <a:ext cx="6162618" cy="4001628"/>
          </a:xfrm>
          <a:custGeom>
            <a:avLst/>
            <a:gdLst>
              <a:gd name="connsiteX0" fmla="*/ 0 w 5766635"/>
              <a:gd name="connsiteY0" fmla="*/ 0 h 3744501"/>
              <a:gd name="connsiteX1" fmla="*/ 5766635 w 5766635"/>
              <a:gd name="connsiteY1" fmla="*/ 0 h 3744501"/>
              <a:gd name="connsiteX2" fmla="*/ 5766635 w 5766635"/>
              <a:gd name="connsiteY2" fmla="*/ 3744501 h 3744501"/>
              <a:gd name="connsiteX3" fmla="*/ 0 w 5766635"/>
              <a:gd name="connsiteY3" fmla="*/ 3744501 h 374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6635" h="3744501">
                <a:moveTo>
                  <a:pt x="0" y="0"/>
                </a:moveTo>
                <a:lnTo>
                  <a:pt x="5766635" y="0"/>
                </a:lnTo>
                <a:lnTo>
                  <a:pt x="5766635" y="3744501"/>
                </a:lnTo>
                <a:lnTo>
                  <a:pt x="0" y="374450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sz="3200">
                <a:sym typeface="+mn-ea"/>
              </a:rPr>
              <a:t>Future Enhancements</a:t>
            </a:r>
            <a:endParaRPr lang="zh-CN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图片包含 桌子, 橙子, 片, 切&#10;&#10;描述已自动生成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6648" r="16680"/>
          <a:stretch>
            <a:fillRect/>
          </a:stretch>
        </p:blipFill>
        <p:spPr>
          <a:xfrm>
            <a:off x="5328597" y="1479657"/>
            <a:ext cx="935887" cy="935887"/>
          </a:xfrm>
          <a:prstGeom prst="ellipse">
            <a:avLst/>
          </a:prstGeom>
        </p:spPr>
      </p:pic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6807200" y="1579245"/>
            <a:ext cx="4347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Add custom validation rules for incoming data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227882" y="3146769"/>
            <a:ext cx="550252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亮, 游戏机, 黑暗, 灯光&#10;&#10;描述已自动生成"/>
          <p:cNvPicPr>
            <a:picLocks noChangeAspect="1"/>
          </p:cNvPicPr>
          <p:nvPr/>
        </p:nvPicPr>
        <p:blipFill rotWithShape="1">
          <a:blip r:embed="rId1" cstate="print"/>
          <a:srcRect l="23889" t="16411" r="28142" b="1520"/>
          <a:stretch>
            <a:fillRect/>
          </a:stretch>
        </p:blipFill>
        <p:spPr>
          <a:xfrm flipV="1">
            <a:off x="0" y="-1"/>
            <a:ext cx="5029558" cy="5736601"/>
          </a:xfrm>
          <a:custGeom>
            <a:avLst/>
            <a:gdLst>
              <a:gd name="connsiteX0" fmla="*/ 0 w 4883076"/>
              <a:gd name="connsiteY0" fmla="*/ 5569527 h 5569527"/>
              <a:gd name="connsiteX1" fmla="*/ 4883076 w 4883076"/>
              <a:gd name="connsiteY1" fmla="*/ 5569527 h 5569527"/>
              <a:gd name="connsiteX2" fmla="*/ 4883076 w 4883076"/>
              <a:gd name="connsiteY2" fmla="*/ 0 h 5569527"/>
              <a:gd name="connsiteX3" fmla="*/ 0 w 4883076"/>
              <a:gd name="connsiteY3" fmla="*/ 0 h 556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3076" h="5569527">
                <a:moveTo>
                  <a:pt x="0" y="5569527"/>
                </a:moveTo>
                <a:lnTo>
                  <a:pt x="4883076" y="5569527"/>
                </a:lnTo>
                <a:lnTo>
                  <a:pt x="4883076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6" name="组合 45"/>
          <p:cNvGrpSpPr/>
          <p:nvPr/>
        </p:nvGrpSpPr>
        <p:grpSpPr>
          <a:xfrm>
            <a:off x="5352715" y="3677355"/>
            <a:ext cx="319314" cy="1722864"/>
            <a:chOff x="6536449" y="3684100"/>
            <a:chExt cx="319314" cy="1722864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6689243" y="3703350"/>
              <a:ext cx="6863" cy="1703614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E5865A"/>
                  </a:gs>
                  <a:gs pos="100000">
                    <a:srgbClr val="E5865A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6536449" y="3684100"/>
              <a:ext cx="319314" cy="319314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536449" y="4290419"/>
              <a:ext cx="319314" cy="319314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6536449" y="4926882"/>
              <a:ext cx="319314" cy="319314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78740" y="124780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3200" dirty="0">
                <a:solidFill>
                  <a:srgbClr val="E5865A"/>
                </a:solidFill>
                <a:latin typeface="+mj-lt"/>
              </a:rPr>
              <a:t>Project Overview</a:t>
            </a:r>
            <a:endParaRPr lang="en-US" altLang="zh-CN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54474" y="5691842"/>
            <a:ext cx="10083052" cy="484094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 descr="图片包含 桌子, 游戏机, 电路, 烤箱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7" t="8586" r="16250" b="6066"/>
          <a:stretch>
            <a:fillRect/>
          </a:stretch>
        </p:blipFill>
        <p:spPr>
          <a:xfrm>
            <a:off x="7044778" y="2687005"/>
            <a:ext cx="4187826" cy="3005137"/>
          </a:xfrm>
          <a:custGeom>
            <a:avLst/>
            <a:gdLst>
              <a:gd name="connsiteX0" fmla="*/ 0 w 4187826"/>
              <a:gd name="connsiteY0" fmla="*/ 0 h 3005137"/>
              <a:gd name="connsiteX1" fmla="*/ 4187826 w 4187826"/>
              <a:gd name="connsiteY1" fmla="*/ 0 h 3005137"/>
              <a:gd name="connsiteX2" fmla="*/ 4187826 w 4187826"/>
              <a:gd name="connsiteY2" fmla="*/ 3005137 h 3005137"/>
              <a:gd name="connsiteX3" fmla="*/ 0 w 4187826"/>
              <a:gd name="connsiteY3" fmla="*/ 3005137 h 3005137"/>
              <a:gd name="connsiteX4" fmla="*/ 0 w 4187826"/>
              <a:gd name="connsiteY4" fmla="*/ 0 h 30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7826" h="3005137">
                <a:moveTo>
                  <a:pt x="0" y="0"/>
                </a:moveTo>
                <a:lnTo>
                  <a:pt x="4187826" y="0"/>
                </a:lnTo>
                <a:lnTo>
                  <a:pt x="4187826" y="3005137"/>
                </a:lnTo>
                <a:lnTo>
                  <a:pt x="0" y="300513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600"/>
            <a:ext cx="12193057" cy="6858594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6198948" y="1385970"/>
            <a:ext cx="5189778" cy="481480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B76B48"/>
              </a:gs>
              <a:gs pos="100000">
                <a:srgbClr val="703F2A"/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803275" y="3066934"/>
            <a:ext cx="4759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03022" y="4547508"/>
            <a:ext cx="1508005" cy="1860175"/>
            <a:chOff x="1280686" y="4167187"/>
            <a:chExt cx="1261069" cy="1844540"/>
          </a:xfrm>
        </p:grpSpPr>
        <p:graphicFrame>
          <p:nvGraphicFramePr>
            <p:cNvPr id="27" name="图表 26"/>
            <p:cNvGraphicFramePr/>
            <p:nvPr/>
          </p:nvGraphicFramePr>
          <p:xfrm>
            <a:off x="1280686" y="4167187"/>
            <a:ext cx="1261069" cy="18445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8" name="文本框 27"/>
            <p:cNvSpPr txBox="1"/>
            <p:nvPr/>
          </p:nvSpPr>
          <p:spPr>
            <a:xfrm>
              <a:off x="1476962" y="4885070"/>
              <a:ext cx="868516" cy="45778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+mj-lt"/>
                </a:rPr>
                <a:t>35%</a:t>
              </a:r>
              <a:endParaRPr lang="zh-CN" altLang="en-US" sz="24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cxnSp>
        <p:nvCxnSpPr>
          <p:cNvPr id="47" name="直接连接符 46"/>
          <p:cNvCxnSpPr/>
          <p:nvPr/>
        </p:nvCxnSpPr>
        <p:spPr>
          <a:xfrm>
            <a:off x="8921813" y="3438526"/>
            <a:ext cx="17604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3200" dirty="0">
                <a:solidFill>
                  <a:srgbClr val="E5865A"/>
                </a:solidFill>
                <a:latin typeface="+mj-lt"/>
              </a:rPr>
              <a:t>Unorganized Raw Data</a:t>
            </a:r>
            <a:endParaRPr lang="en-US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-49" b="7253"/>
          <a:stretch>
            <a:fillRect/>
          </a:stretch>
        </p:blipFill>
        <p:spPr>
          <a:xfrm>
            <a:off x="343535" y="932180"/>
            <a:ext cx="11362690" cy="59258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600"/>
            <a:ext cx="12193057" cy="6858594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6198948" y="1385970"/>
            <a:ext cx="5189778" cy="481480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B76B48"/>
              </a:gs>
              <a:gs pos="100000">
                <a:srgbClr val="703F2A"/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803275" y="3066934"/>
            <a:ext cx="4759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03022" y="4547508"/>
            <a:ext cx="1508005" cy="1860175"/>
            <a:chOff x="1280686" y="4167187"/>
            <a:chExt cx="1261069" cy="1844540"/>
          </a:xfrm>
        </p:grpSpPr>
        <p:graphicFrame>
          <p:nvGraphicFramePr>
            <p:cNvPr id="27" name="图表 26"/>
            <p:cNvGraphicFramePr/>
            <p:nvPr/>
          </p:nvGraphicFramePr>
          <p:xfrm>
            <a:off x="1280686" y="4167187"/>
            <a:ext cx="1261069" cy="18445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8" name="文本框 27"/>
            <p:cNvSpPr txBox="1"/>
            <p:nvPr/>
          </p:nvSpPr>
          <p:spPr>
            <a:xfrm>
              <a:off x="1476962" y="4885070"/>
              <a:ext cx="868516" cy="45778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+mj-lt"/>
                </a:rPr>
                <a:t>35%</a:t>
              </a:r>
              <a:endParaRPr lang="zh-CN" altLang="en-US" sz="24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cxnSp>
        <p:nvCxnSpPr>
          <p:cNvPr id="47" name="直接连接符 46"/>
          <p:cNvCxnSpPr/>
          <p:nvPr/>
        </p:nvCxnSpPr>
        <p:spPr>
          <a:xfrm>
            <a:off x="8921813" y="3438526"/>
            <a:ext cx="17604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3200" dirty="0">
                <a:solidFill>
                  <a:srgbClr val="E5865A"/>
                </a:solidFill>
                <a:latin typeface="+mj-lt"/>
              </a:rPr>
              <a:t>After converting into a table</a:t>
            </a:r>
            <a:endParaRPr lang="en-US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b="7544"/>
          <a:stretch>
            <a:fillRect/>
          </a:stretch>
        </p:blipFill>
        <p:spPr>
          <a:xfrm>
            <a:off x="502920" y="930910"/>
            <a:ext cx="11396345" cy="59270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600"/>
            <a:ext cx="12193057" cy="6858594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6198948" y="1385970"/>
            <a:ext cx="5189778" cy="481480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B76B48"/>
              </a:gs>
              <a:gs pos="100000">
                <a:srgbClr val="703F2A"/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803275" y="3066934"/>
            <a:ext cx="4759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03022" y="4547508"/>
            <a:ext cx="1508005" cy="1860175"/>
            <a:chOff x="1280686" y="4167187"/>
            <a:chExt cx="1261069" cy="1844540"/>
          </a:xfrm>
        </p:grpSpPr>
        <p:graphicFrame>
          <p:nvGraphicFramePr>
            <p:cNvPr id="27" name="图表 26"/>
            <p:cNvGraphicFramePr/>
            <p:nvPr/>
          </p:nvGraphicFramePr>
          <p:xfrm>
            <a:off x="1280686" y="4167187"/>
            <a:ext cx="1261069" cy="18445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8" name="文本框 27"/>
            <p:cNvSpPr txBox="1"/>
            <p:nvPr/>
          </p:nvSpPr>
          <p:spPr>
            <a:xfrm>
              <a:off x="1476962" y="4885070"/>
              <a:ext cx="868516" cy="45778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+mj-lt"/>
                </a:rPr>
                <a:t>35%</a:t>
              </a:r>
              <a:endParaRPr lang="zh-CN" altLang="en-US" sz="24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cxnSp>
        <p:nvCxnSpPr>
          <p:cNvPr id="47" name="直接连接符 46"/>
          <p:cNvCxnSpPr/>
          <p:nvPr/>
        </p:nvCxnSpPr>
        <p:spPr>
          <a:xfrm>
            <a:off x="8921813" y="3438526"/>
            <a:ext cx="17604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3200" dirty="0">
                <a:solidFill>
                  <a:srgbClr val="E5865A"/>
                </a:solidFill>
                <a:latin typeface="+mj-lt"/>
              </a:rPr>
              <a:t>After cleaning the data 1</a:t>
            </a:r>
            <a:endParaRPr lang="en-US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b="6529"/>
          <a:stretch>
            <a:fillRect/>
          </a:stretch>
        </p:blipFill>
        <p:spPr>
          <a:xfrm>
            <a:off x="407035" y="930910"/>
            <a:ext cx="11271250" cy="59270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600"/>
            <a:ext cx="12193057" cy="6858594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6198948" y="1385970"/>
            <a:ext cx="5189778" cy="481480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B76B48"/>
              </a:gs>
              <a:gs pos="100000">
                <a:srgbClr val="703F2A"/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803275" y="3066934"/>
            <a:ext cx="4759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03022" y="4547508"/>
            <a:ext cx="1508005" cy="1860175"/>
            <a:chOff x="1280686" y="4167187"/>
            <a:chExt cx="1261069" cy="1844540"/>
          </a:xfrm>
        </p:grpSpPr>
        <p:graphicFrame>
          <p:nvGraphicFramePr>
            <p:cNvPr id="27" name="图表 26"/>
            <p:cNvGraphicFramePr/>
            <p:nvPr/>
          </p:nvGraphicFramePr>
          <p:xfrm>
            <a:off x="1280686" y="4167187"/>
            <a:ext cx="1261069" cy="18445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8" name="文本框 27"/>
            <p:cNvSpPr txBox="1"/>
            <p:nvPr/>
          </p:nvSpPr>
          <p:spPr>
            <a:xfrm>
              <a:off x="1476962" y="4885070"/>
              <a:ext cx="868516" cy="45778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+mj-lt"/>
                </a:rPr>
                <a:t>35%</a:t>
              </a:r>
              <a:endParaRPr lang="zh-CN" altLang="en-US" sz="24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cxnSp>
        <p:nvCxnSpPr>
          <p:cNvPr id="47" name="直接连接符 46"/>
          <p:cNvCxnSpPr/>
          <p:nvPr/>
        </p:nvCxnSpPr>
        <p:spPr>
          <a:xfrm>
            <a:off x="8921813" y="3438526"/>
            <a:ext cx="17604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3200" dirty="0">
                <a:solidFill>
                  <a:srgbClr val="E5865A"/>
                </a:solidFill>
                <a:latin typeface="+mj-lt"/>
              </a:rPr>
              <a:t>After cleaning the data 2</a:t>
            </a:r>
            <a:endParaRPr lang="en-US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35" y="931545"/>
            <a:ext cx="10537190" cy="5927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" y="-670"/>
            <a:ext cx="12193057" cy="6858594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6198948" y="1385970"/>
            <a:ext cx="5189778" cy="481480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B76B48"/>
              </a:gs>
              <a:gs pos="100000">
                <a:srgbClr val="703F2A"/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803275" y="3066934"/>
            <a:ext cx="4759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03022" y="4547508"/>
            <a:ext cx="1508005" cy="1860175"/>
            <a:chOff x="1280686" y="4167187"/>
            <a:chExt cx="1261069" cy="1844540"/>
          </a:xfrm>
        </p:grpSpPr>
        <p:graphicFrame>
          <p:nvGraphicFramePr>
            <p:cNvPr id="27" name="图表 26"/>
            <p:cNvGraphicFramePr/>
            <p:nvPr/>
          </p:nvGraphicFramePr>
          <p:xfrm>
            <a:off x="1280686" y="4167187"/>
            <a:ext cx="1261069" cy="18445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8" name="文本框 27"/>
            <p:cNvSpPr txBox="1"/>
            <p:nvPr/>
          </p:nvSpPr>
          <p:spPr>
            <a:xfrm>
              <a:off x="1476962" y="4885070"/>
              <a:ext cx="868516" cy="45778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+mj-lt"/>
                </a:rPr>
                <a:t>35%</a:t>
              </a:r>
              <a:endParaRPr lang="zh-CN" altLang="en-US" sz="24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cxnSp>
        <p:nvCxnSpPr>
          <p:cNvPr id="47" name="直接连接符 46"/>
          <p:cNvCxnSpPr/>
          <p:nvPr/>
        </p:nvCxnSpPr>
        <p:spPr>
          <a:xfrm>
            <a:off x="8921813" y="3438526"/>
            <a:ext cx="17604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3200" dirty="0">
                <a:solidFill>
                  <a:srgbClr val="E5865A"/>
                </a:solidFill>
                <a:latin typeface="+mj-lt"/>
              </a:rPr>
              <a:t>Steps executed in Power Query</a:t>
            </a:r>
            <a:endParaRPr lang="en-US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430" y="1019175"/>
            <a:ext cx="2566670" cy="5838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770" y="973455"/>
            <a:ext cx="2459355" cy="58845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754" y="363820"/>
            <a:ext cx="12193057" cy="6858594"/>
          </a:xfrm>
          <a:prstGeom prst="rect">
            <a:avLst/>
          </a:prstGeom>
        </p:spPr>
      </p:pic>
      <p:sp>
        <p:nvSpPr>
          <p:cNvPr id="8" name="矩形: 圆角 7"/>
          <p:cNvSpPr/>
          <p:nvPr/>
        </p:nvSpPr>
        <p:spPr>
          <a:xfrm>
            <a:off x="6198948" y="1385970"/>
            <a:ext cx="5189778" cy="481480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B76B48"/>
              </a:gs>
              <a:gs pos="100000">
                <a:srgbClr val="703F2A"/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803275" y="3066934"/>
            <a:ext cx="4759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03022" y="4547508"/>
            <a:ext cx="1508005" cy="1860175"/>
            <a:chOff x="1280686" y="4167187"/>
            <a:chExt cx="1261069" cy="1844540"/>
          </a:xfrm>
        </p:grpSpPr>
        <p:graphicFrame>
          <p:nvGraphicFramePr>
            <p:cNvPr id="27" name="图表 26"/>
            <p:cNvGraphicFramePr/>
            <p:nvPr/>
          </p:nvGraphicFramePr>
          <p:xfrm>
            <a:off x="1280686" y="4167187"/>
            <a:ext cx="1261069" cy="18445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8" name="文本框 27"/>
            <p:cNvSpPr txBox="1"/>
            <p:nvPr/>
          </p:nvSpPr>
          <p:spPr>
            <a:xfrm>
              <a:off x="1476962" y="4885070"/>
              <a:ext cx="868516" cy="45778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accent2"/>
                  </a:solidFill>
                  <a:latin typeface="+mj-lt"/>
                </a:rPr>
                <a:t>35%</a:t>
              </a:r>
              <a:endParaRPr lang="zh-CN" altLang="en-US" sz="2400" dirty="0">
                <a:solidFill>
                  <a:schemeClr val="accent2"/>
                </a:solidFill>
                <a:latin typeface="+mj-lt"/>
              </a:endParaRPr>
            </a:p>
          </p:txBody>
        </p:sp>
      </p:grpSp>
      <p:cxnSp>
        <p:nvCxnSpPr>
          <p:cNvPr id="47" name="直接连接符 46"/>
          <p:cNvCxnSpPr/>
          <p:nvPr/>
        </p:nvCxnSpPr>
        <p:spPr>
          <a:xfrm>
            <a:off x="8921813" y="3438526"/>
            <a:ext cx="1760475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3200" dirty="0">
                <a:solidFill>
                  <a:srgbClr val="E5865A"/>
                </a:solidFill>
                <a:latin typeface="+mj-lt"/>
              </a:rPr>
              <a:t>Data cleaned and loaded successfully</a:t>
            </a:r>
            <a:endParaRPr lang="en-US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b="7271"/>
          <a:stretch>
            <a:fillRect/>
          </a:stretch>
        </p:blipFill>
        <p:spPr>
          <a:xfrm>
            <a:off x="94615" y="980440"/>
            <a:ext cx="11948795" cy="6233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295"/>
            <a:ext cx="12193057" cy="68585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04221" y="488672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Project</a:t>
            </a:r>
            <a:endParaRPr lang="zh-CN" altLang="en-US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147611" y="1213196"/>
            <a:ext cx="491617" cy="4730404"/>
            <a:chOff x="11147611" y="1213196"/>
            <a:chExt cx="491617" cy="4730404"/>
          </a:xfrm>
        </p:grpSpPr>
        <p:cxnSp>
          <p:nvCxnSpPr>
            <p:cNvPr id="10" name="直接连接符 9"/>
            <p:cNvCxnSpPr>
              <a:stCxn id="8" idx="4"/>
            </p:cNvCxnSpPr>
            <p:nvPr/>
          </p:nvCxnSpPr>
          <p:spPr>
            <a:xfrm flipH="1">
              <a:off x="11383507" y="1704813"/>
              <a:ext cx="0" cy="4238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/>
            <p:cNvGrpSpPr/>
            <p:nvPr/>
          </p:nvGrpSpPr>
          <p:grpSpPr>
            <a:xfrm>
              <a:off x="11147611" y="1213196"/>
              <a:ext cx="491617" cy="491617"/>
              <a:chOff x="11127785" y="1193370"/>
              <a:chExt cx="511444" cy="511444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1127785" y="1193370"/>
                <a:ext cx="511444" cy="51144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11250157" y="1381126"/>
                <a:ext cx="266700" cy="130120"/>
                <a:chOff x="-3961108" y="-2991173"/>
                <a:chExt cx="449451" cy="211810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>
                  <a:off x="-3961108" y="-2991173"/>
                  <a:ext cx="44945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-3961108" y="-2885268"/>
                  <a:ext cx="44945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-3886200" y="-2779363"/>
                  <a:ext cx="29963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文本框 6"/>
          <p:cNvSpPr txBox="1"/>
          <p:nvPr>
            <p:custDataLst>
              <p:tags r:id="rId2"/>
            </p:custDataLst>
          </p:nvPr>
        </p:nvSpPr>
        <p:spPr>
          <a:xfrm>
            <a:off x="1001041" y="2374092"/>
            <a:ext cx="5464582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+mj-lt"/>
              </a:rPr>
              <a:t>Thank you!</a:t>
            </a:r>
            <a:endParaRPr lang="zh-CN" altLang="en-US" sz="6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965746" y="1862183"/>
            <a:ext cx="1499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544639" y="4117601"/>
            <a:ext cx="1499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116106" y="5526742"/>
            <a:ext cx="10083052" cy="484094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223010" y="5592445"/>
            <a:ext cx="9924415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 smtClean="0">
                <a:solidFill>
                  <a:schemeClr val="bg1"/>
                </a:solidFill>
                <a:sym typeface="+mn-ea"/>
              </a:rPr>
              <a:t>Every great presentation is complete with a great audience — and that’s you!</a:t>
            </a:r>
            <a:endParaRPr lang="en-US" altLang="en-US" sz="1800" dirty="0" smtClean="0">
              <a:solidFill>
                <a:schemeClr val="bg1"/>
              </a:solidFill>
              <a:latin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1725" y="478392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E5865A"/>
                </a:solidFill>
                <a:latin typeface="+mj-lt"/>
              </a:rPr>
              <a:t>Power Query</a:t>
            </a:r>
            <a:endParaRPr lang="zh-CN" altLang="en-US" sz="1200" dirty="0">
              <a:solidFill>
                <a:srgbClr val="E5865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2084356"/>
            <a:ext cx="12193057" cy="4773582"/>
          </a:xfrm>
          <a:prstGeom prst="rect">
            <a:avLst/>
          </a:prstGeom>
        </p:spPr>
      </p:pic>
      <p:sp>
        <p:nvSpPr>
          <p:cNvPr id="22" name="文本框 6"/>
          <p:cNvSpPr txBox="1"/>
          <p:nvPr>
            <p:custDataLst>
              <p:tags r:id="rId2"/>
            </p:custDataLst>
          </p:nvPr>
        </p:nvSpPr>
        <p:spPr>
          <a:xfrm>
            <a:off x="799465" y="1266825"/>
            <a:ext cx="613727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sz="4000">
                <a:solidFill>
                  <a:schemeClr val="bg1"/>
                </a:solidFill>
                <a:sym typeface="+mn-ea"/>
              </a:rPr>
              <a:t>Project Overview</a:t>
            </a:r>
            <a:endParaRPr lang="zh-CN" altLang="en-US" sz="4000" spc="-150" dirty="0">
              <a:solidFill>
                <a:schemeClr val="bg1"/>
              </a:solidFill>
              <a:latin typeface="+mj-lt"/>
              <a:ea typeface="+mj-ea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60933" y="2420282"/>
            <a:ext cx="10590091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335284" y="3606099"/>
            <a:ext cx="2651532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sz="2000">
                <a:sym typeface="+mn-ea"/>
              </a:rPr>
              <a:t>Real-world messy dataset cleaning &amp; transformation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968186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>
            <p:custDataLst>
              <p:tags r:id="rId5"/>
            </p:custDataLst>
          </p:nvPr>
        </p:nvCxnSpPr>
        <p:spPr>
          <a:xfrm>
            <a:off x="1339501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975430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01.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7"/>
            </p:custDataLst>
          </p:nvPr>
        </p:nvCxnSpPr>
        <p:spPr>
          <a:xfrm>
            <a:off x="3906370" y="4171901"/>
            <a:ext cx="0" cy="1921410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3521609" y="34290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>
            <p:custDataLst>
              <p:tags r:id="rId9"/>
            </p:custDataLst>
          </p:nvPr>
        </p:nvSpPr>
        <p:spPr>
          <a:xfrm>
            <a:off x="3528853" y="3596498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02.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936662" y="3594941"/>
            <a:ext cx="2159476" cy="132207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sz="2000">
                <a:sym typeface="+mn-ea"/>
              </a:rPr>
              <a:t>Ensured accuracy, clarity, and consistency across fields</a:t>
            </a:r>
            <a:endParaRPr lang="en-US" altLang="zh-CN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>
            <a:off x="6515878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>
            <p:custDataLst>
              <p:tags r:id="rId12"/>
            </p:custDataLst>
          </p:nvPr>
        </p:nvCxnSpPr>
        <p:spPr>
          <a:xfrm>
            <a:off x="6887193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6523122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03.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grpSp>
        <p:nvGrpSpPr>
          <p:cNvPr id="65" name="组合 64"/>
          <p:cNvGrpSpPr/>
          <p:nvPr>
            <p:custDataLst>
              <p:tags r:id="rId14"/>
            </p:custDataLst>
          </p:nvPr>
        </p:nvGrpSpPr>
        <p:grpSpPr>
          <a:xfrm>
            <a:off x="9122986" y="3429000"/>
            <a:ext cx="766484" cy="2997176"/>
            <a:chOff x="9122986" y="3429000"/>
            <a:chExt cx="766484" cy="2997176"/>
          </a:xfrm>
        </p:grpSpPr>
        <p:sp>
          <p:nvSpPr>
            <p:cNvPr id="30" name="椭圆 29"/>
            <p:cNvSpPr/>
            <p:nvPr>
              <p:custDataLst>
                <p:tags r:id="rId15"/>
              </p:custDataLst>
            </p:nvPr>
          </p:nvSpPr>
          <p:spPr>
            <a:xfrm>
              <a:off x="9122986" y="3429000"/>
              <a:ext cx="739589" cy="739589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>
              <p:custDataLst>
                <p:tags r:id="rId16"/>
              </p:custDataLst>
            </p:nvPr>
          </p:nvSpPr>
          <p:spPr>
            <a:xfrm>
              <a:off x="9130230" y="3596498"/>
              <a:ext cx="7592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5865A"/>
                  </a:solidFill>
                  <a:latin typeface="+mj-lt"/>
                </a:rPr>
                <a:t>04.</a:t>
              </a:r>
              <a:endParaRPr lang="zh-CN" altLang="en-US" sz="2000" dirty="0">
                <a:solidFill>
                  <a:srgbClr val="E5865A"/>
                </a:solidFill>
                <a:latin typeface="+mj-lt"/>
              </a:endParaRPr>
            </a:p>
          </p:txBody>
        </p:sp>
        <p:cxnSp>
          <p:nvCxnSpPr>
            <p:cNvPr id="59" name="直接连接符 58"/>
            <p:cNvCxnSpPr/>
            <p:nvPr>
              <p:custDataLst>
                <p:tags r:id="rId17"/>
              </p:custDataLst>
            </p:nvPr>
          </p:nvCxnSpPr>
          <p:spPr>
            <a:xfrm>
              <a:off x="9492780" y="4168589"/>
              <a:ext cx="0" cy="2257587"/>
            </a:xfrm>
            <a:prstGeom prst="line">
              <a:avLst/>
            </a:prstGeom>
            <a:ln>
              <a:gradFill>
                <a:gsLst>
                  <a:gs pos="0">
                    <a:srgbClr val="E5865A"/>
                  </a:gs>
                  <a:gs pos="100000">
                    <a:srgbClr val="E5865A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51725" y="478392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E5865A"/>
                </a:solidFill>
                <a:latin typeface="+mj-lt"/>
              </a:rPr>
              <a:t>Power Query</a:t>
            </a:r>
            <a:endParaRPr lang="en-US" altLang="zh-CN" sz="12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5" name="文本框 2"/>
          <p:cNvSpPr txBox="1"/>
          <p:nvPr>
            <p:custDataLst>
              <p:tags r:id="rId18"/>
            </p:custDataLst>
          </p:nvPr>
        </p:nvSpPr>
        <p:spPr>
          <a:xfrm>
            <a:off x="4089914" y="4168709"/>
            <a:ext cx="2651532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sz="2000">
                <a:sym typeface="+mn-ea"/>
              </a:rPr>
              <a:t>Converted raw, unstructured data → analysis-ready format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6" name="文本框 2"/>
          <p:cNvSpPr txBox="1"/>
          <p:nvPr>
            <p:custDataLst>
              <p:tags r:id="rId19"/>
            </p:custDataLst>
          </p:nvPr>
        </p:nvSpPr>
        <p:spPr>
          <a:xfrm>
            <a:off x="9512814" y="4295709"/>
            <a:ext cx="2651532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sz="2000">
                <a:sym typeface="+mn-ea"/>
              </a:rPr>
              <a:t>Solved duplicate columns, casing, nulls, city fragments, data types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02841" y="8484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07291" y="258479"/>
            <a:ext cx="4971483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sz="2800">
                <a:sym typeface="+mn-ea"/>
              </a:rPr>
              <a:t>Problem Statement</a:t>
            </a:r>
            <a:endParaRPr lang="zh-CN" altLang="en-US" sz="28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7314" y="1383283"/>
            <a:ext cx="10537372" cy="468114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4210256" y="1767285"/>
            <a:ext cx="4243506" cy="4056403"/>
            <a:chOff x="3616106" y="1366612"/>
            <a:chExt cx="5081816" cy="4857750"/>
          </a:xfrm>
        </p:grpSpPr>
        <p:sp>
          <p:nvSpPr>
            <p:cNvPr id="21" name="椭圆 20"/>
            <p:cNvSpPr/>
            <p:nvPr/>
          </p:nvSpPr>
          <p:spPr>
            <a:xfrm>
              <a:off x="3724279" y="1366612"/>
              <a:ext cx="4857750" cy="4857750"/>
            </a:xfrm>
            <a:prstGeom prst="ellipse">
              <a:avLst/>
            </a:prstGeom>
            <a:ln>
              <a:gradFill flip="none" rotWithShape="1">
                <a:gsLst>
                  <a:gs pos="100000">
                    <a:schemeClr val="accent2"/>
                  </a:gs>
                  <a:gs pos="0">
                    <a:srgbClr val="E5865A"/>
                  </a:gs>
                  <a:gs pos="49000">
                    <a:srgbClr val="E5865A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空心弧 25"/>
            <p:cNvSpPr/>
            <p:nvPr/>
          </p:nvSpPr>
          <p:spPr>
            <a:xfrm rot="2700000">
              <a:off x="4231824" y="1874157"/>
              <a:ext cx="3842658" cy="3842658"/>
            </a:xfrm>
            <a:prstGeom prst="blockArc">
              <a:avLst>
                <a:gd name="adj1" fmla="val 15198417"/>
                <a:gd name="adj2" fmla="val 21092729"/>
                <a:gd name="adj3" fmla="val 14033"/>
              </a:avLst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 rot="17100000">
              <a:off x="4231825" y="1874158"/>
              <a:ext cx="3842658" cy="3842658"/>
            </a:xfrm>
            <a:prstGeom prst="blockArc">
              <a:avLst>
                <a:gd name="adj1" fmla="val 15198417"/>
                <a:gd name="adj2" fmla="val 21092729"/>
                <a:gd name="adj3" fmla="val 14033"/>
              </a:avLst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空心弧 27"/>
            <p:cNvSpPr/>
            <p:nvPr/>
          </p:nvSpPr>
          <p:spPr>
            <a:xfrm rot="9900000">
              <a:off x="4231826" y="1874159"/>
              <a:ext cx="3842658" cy="3842658"/>
            </a:xfrm>
            <a:prstGeom prst="blockArc">
              <a:avLst>
                <a:gd name="adj1" fmla="val 15198417"/>
                <a:gd name="adj2" fmla="val 21092729"/>
                <a:gd name="adj3" fmla="val 14033"/>
              </a:avLst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8472496" y="3698321"/>
              <a:ext cx="225426" cy="194332"/>
            </a:xfrm>
            <a:prstGeom prst="triangle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285014" y="2984500"/>
              <a:ext cx="1621972" cy="1621972"/>
            </a:xfrm>
            <a:prstGeom prst="ellipse">
              <a:avLst/>
            </a:prstGeom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flipV="1">
              <a:off x="3616106" y="3760521"/>
              <a:ext cx="225426" cy="194332"/>
            </a:xfrm>
            <a:prstGeom prst="triangle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491606" y="2089583"/>
            <a:ext cx="2414588" cy="1713021"/>
            <a:chOff x="1110177" y="1908636"/>
            <a:chExt cx="2414588" cy="1713021"/>
          </a:xfrm>
        </p:grpSpPr>
        <p:sp>
          <p:nvSpPr>
            <p:cNvPr id="36" name="矩形 35"/>
            <p:cNvSpPr/>
            <p:nvPr/>
          </p:nvSpPr>
          <p:spPr>
            <a:xfrm>
              <a:off x="1128348" y="1908636"/>
              <a:ext cx="2231897" cy="624915"/>
            </a:xfrm>
            <a:prstGeom prst="rect">
              <a:avLst/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"/>
              </p:custDataLst>
            </p:nvPr>
          </p:nvSpPr>
          <p:spPr>
            <a:xfrm>
              <a:off x="1235597" y="2021038"/>
              <a:ext cx="179553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rgbClr val="FBD60B"/>
                      </a:gs>
                      <a:gs pos="100000">
                        <a:srgbClr val="E98E05"/>
                      </a:gs>
                    </a:gsLst>
                    <a:lin ang="2700000" scaled="1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en-US" altLang="zh-CN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10177" y="2699637"/>
              <a:ext cx="2414588" cy="9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>
                  <a:solidFill>
                    <a:schemeClr val="bg1"/>
                  </a:solidFill>
                  <a:sym typeface="+mn-ea"/>
                </a:rPr>
                <a:t>Business decisions depend on clean and accurate data</a:t>
              </a:r>
              <a:endParaRPr lang="zh-CN" altLang="en-US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91606" y="4037386"/>
            <a:ext cx="2414588" cy="1989881"/>
            <a:chOff x="1110177" y="1908636"/>
            <a:chExt cx="2414588" cy="1989881"/>
          </a:xfrm>
        </p:grpSpPr>
        <p:sp>
          <p:nvSpPr>
            <p:cNvPr id="5" name="矩形 4"/>
            <p:cNvSpPr/>
            <p:nvPr/>
          </p:nvSpPr>
          <p:spPr>
            <a:xfrm>
              <a:off x="1128348" y="1908636"/>
              <a:ext cx="2231897" cy="624915"/>
            </a:xfrm>
            <a:prstGeom prst="rect">
              <a:avLst/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1235597" y="2021038"/>
              <a:ext cx="179553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rgbClr val="FBD60B"/>
                      </a:gs>
                      <a:gs pos="100000">
                        <a:srgbClr val="E98E05"/>
                      </a:gs>
                    </a:gsLst>
                    <a:lin ang="2700000" scaled="1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en-US" altLang="zh-CN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10177" y="2699637"/>
              <a:ext cx="2414588" cy="1198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>
                  <a:solidFill>
                    <a:schemeClr val="bg1"/>
                  </a:solidFill>
                  <a:sym typeface="+mn-ea"/>
                </a:rPr>
                <a:t>Issues lead to wrong results, poor decisions, wasted effort</a:t>
              </a:r>
              <a:endParaRPr lang="zh-CN" altLang="en-US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38461" y="2089583"/>
            <a:ext cx="2414588" cy="1989881"/>
            <a:chOff x="1110177" y="1908636"/>
            <a:chExt cx="2414588" cy="1989881"/>
          </a:xfrm>
        </p:grpSpPr>
        <p:sp>
          <p:nvSpPr>
            <p:cNvPr id="10" name="矩形 9"/>
            <p:cNvSpPr/>
            <p:nvPr/>
          </p:nvSpPr>
          <p:spPr>
            <a:xfrm>
              <a:off x="1128348" y="1908636"/>
              <a:ext cx="2231897" cy="624915"/>
            </a:xfrm>
            <a:prstGeom prst="rect">
              <a:avLst/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1235597" y="2021038"/>
              <a:ext cx="179553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rgbClr val="FBD60B"/>
                      </a:gs>
                      <a:gs pos="100000">
                        <a:srgbClr val="E98E05"/>
                      </a:gs>
                    </a:gsLst>
                    <a:lin ang="2700000" scaled="1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en-US" altLang="zh-CN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10177" y="2699637"/>
              <a:ext cx="2414588" cy="1198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>
                  <a:solidFill>
                    <a:schemeClr val="bg1"/>
                  </a:solidFill>
                  <a:sym typeface="+mn-ea"/>
                </a:rPr>
                <a:t>Raw datasets contain errors, inconsistencies, structural problems</a:t>
              </a:r>
              <a:endParaRPr lang="zh-CN" altLang="en-US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838461" y="4037386"/>
            <a:ext cx="2414588" cy="1989881"/>
            <a:chOff x="1110177" y="1908636"/>
            <a:chExt cx="2414588" cy="1989881"/>
          </a:xfrm>
        </p:grpSpPr>
        <p:sp>
          <p:nvSpPr>
            <p:cNvPr id="14" name="矩形 13"/>
            <p:cNvSpPr/>
            <p:nvPr/>
          </p:nvSpPr>
          <p:spPr>
            <a:xfrm>
              <a:off x="1128348" y="1908636"/>
              <a:ext cx="2231897" cy="624915"/>
            </a:xfrm>
            <a:prstGeom prst="rect">
              <a:avLst/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"/>
              </p:custDataLst>
            </p:nvPr>
          </p:nvSpPr>
          <p:spPr>
            <a:xfrm>
              <a:off x="1235597" y="2021038"/>
              <a:ext cx="179553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rgbClr val="FBD60B"/>
                      </a:gs>
                      <a:gs pos="100000">
                        <a:srgbClr val="E98E05"/>
                      </a:gs>
                    </a:gsLst>
                    <a:lin ang="2700000" scaled="1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en-US" altLang="zh-CN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10177" y="2699637"/>
              <a:ext cx="2414588" cy="1198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>
                  <a:solidFill>
                    <a:schemeClr val="bg1"/>
                  </a:solidFill>
                  <a:sym typeface="+mn-ea"/>
                </a:rPr>
                <a:t>Goal: Automate cleaning with Power Query to improve efficiency</a:t>
              </a:r>
              <a:endParaRPr lang="zh-CN" altLang="en-US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31155" y="3595430"/>
            <a:ext cx="1672579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Problems</a:t>
            </a:r>
            <a:endParaRPr lang="zh-CN" altLang="en-US" sz="200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2084356"/>
            <a:ext cx="12193057" cy="4773582"/>
          </a:xfrm>
          <a:prstGeom prst="rect">
            <a:avLst/>
          </a:prstGeom>
        </p:spPr>
      </p:pic>
      <p:sp>
        <p:nvSpPr>
          <p:cNvPr id="22" name="文本框 6"/>
          <p:cNvSpPr txBox="1"/>
          <p:nvPr>
            <p:custDataLst>
              <p:tags r:id="rId2"/>
            </p:custDataLst>
          </p:nvPr>
        </p:nvSpPr>
        <p:spPr>
          <a:xfrm>
            <a:off x="799465" y="1266825"/>
            <a:ext cx="613727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sz="4000">
                <a:solidFill>
                  <a:schemeClr val="bg1"/>
                </a:solidFill>
                <a:sym typeface="+mn-ea"/>
              </a:rPr>
              <a:t>Data Issues Identified</a:t>
            </a:r>
            <a:endParaRPr lang="zh-CN" altLang="en-US" sz="4000" spc="-150" dirty="0">
              <a:solidFill>
                <a:schemeClr val="bg1"/>
              </a:solidFill>
              <a:latin typeface="+mj-lt"/>
              <a:ea typeface="+mj-ea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60933" y="2420282"/>
            <a:ext cx="10590091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335405" y="3606165"/>
            <a:ext cx="2193290" cy="25533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Duplicate and unnecessary columns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Blank and null values in key fields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968186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>
            <p:custDataLst>
              <p:tags r:id="rId5"/>
            </p:custDataLst>
          </p:nvPr>
        </p:nvCxnSpPr>
        <p:spPr>
          <a:xfrm>
            <a:off x="1339501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975430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01.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7"/>
            </p:custDataLst>
          </p:nvPr>
        </p:nvCxnSpPr>
        <p:spPr>
          <a:xfrm>
            <a:off x="3906370" y="4171901"/>
            <a:ext cx="0" cy="1921410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3521609" y="34290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>
            <p:custDataLst>
              <p:tags r:id="rId9"/>
            </p:custDataLst>
          </p:nvPr>
        </p:nvSpPr>
        <p:spPr>
          <a:xfrm>
            <a:off x="3528853" y="3596498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02.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936662" y="3594941"/>
            <a:ext cx="2159476" cy="28613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Merged cells with unrelated data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Columns arranged in random, non-logical order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>
            <a:off x="6515878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>
            <p:custDataLst>
              <p:tags r:id="rId12"/>
            </p:custDataLst>
          </p:nvPr>
        </p:nvCxnSpPr>
        <p:spPr>
          <a:xfrm>
            <a:off x="6887193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6523122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03.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grpSp>
        <p:nvGrpSpPr>
          <p:cNvPr id="65" name="组合 64"/>
          <p:cNvGrpSpPr/>
          <p:nvPr>
            <p:custDataLst>
              <p:tags r:id="rId14"/>
            </p:custDataLst>
          </p:nvPr>
        </p:nvGrpSpPr>
        <p:grpSpPr>
          <a:xfrm>
            <a:off x="9122986" y="3429000"/>
            <a:ext cx="766484" cy="2997176"/>
            <a:chOff x="9122986" y="3429000"/>
            <a:chExt cx="766484" cy="2997176"/>
          </a:xfrm>
        </p:grpSpPr>
        <p:sp>
          <p:nvSpPr>
            <p:cNvPr id="30" name="椭圆 29"/>
            <p:cNvSpPr/>
            <p:nvPr>
              <p:custDataLst>
                <p:tags r:id="rId15"/>
              </p:custDataLst>
            </p:nvPr>
          </p:nvSpPr>
          <p:spPr>
            <a:xfrm>
              <a:off x="9122986" y="3429000"/>
              <a:ext cx="739589" cy="739589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>
              <p:custDataLst>
                <p:tags r:id="rId16"/>
              </p:custDataLst>
            </p:nvPr>
          </p:nvSpPr>
          <p:spPr>
            <a:xfrm>
              <a:off x="9130230" y="3596498"/>
              <a:ext cx="7592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5865A"/>
                  </a:solidFill>
                  <a:latin typeface="+mj-lt"/>
                </a:rPr>
                <a:t>04.</a:t>
              </a:r>
              <a:endParaRPr lang="zh-CN" altLang="en-US" sz="2000" dirty="0">
                <a:solidFill>
                  <a:srgbClr val="E5865A"/>
                </a:solidFill>
                <a:latin typeface="+mj-lt"/>
              </a:endParaRPr>
            </a:p>
          </p:txBody>
        </p:sp>
        <p:cxnSp>
          <p:nvCxnSpPr>
            <p:cNvPr id="59" name="直接连接符 58"/>
            <p:cNvCxnSpPr/>
            <p:nvPr>
              <p:custDataLst>
                <p:tags r:id="rId17"/>
              </p:custDataLst>
            </p:nvPr>
          </p:nvCxnSpPr>
          <p:spPr>
            <a:xfrm>
              <a:off x="9492780" y="4168589"/>
              <a:ext cx="0" cy="2257587"/>
            </a:xfrm>
            <a:prstGeom prst="line">
              <a:avLst/>
            </a:prstGeom>
            <a:ln>
              <a:gradFill>
                <a:gsLst>
                  <a:gs pos="0">
                    <a:srgbClr val="E5865A"/>
                  </a:gs>
                  <a:gs pos="100000">
                    <a:srgbClr val="E5865A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51725" y="478392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E5865A"/>
                </a:solidFill>
                <a:latin typeface="+mj-lt"/>
              </a:rPr>
              <a:t>Power Query</a:t>
            </a:r>
            <a:endParaRPr lang="en-US" altLang="zh-CN" sz="12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5" name="文本框 2"/>
          <p:cNvSpPr txBox="1"/>
          <p:nvPr>
            <p:custDataLst>
              <p:tags r:id="rId18"/>
            </p:custDataLst>
          </p:nvPr>
        </p:nvSpPr>
        <p:spPr>
          <a:xfrm>
            <a:off x="4089914" y="4168709"/>
            <a:ext cx="2651532" cy="22453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Inconsistent text formatting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City names split into multiple columns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6" name="文本框 2"/>
          <p:cNvSpPr txBox="1"/>
          <p:nvPr>
            <p:custDataLst>
              <p:tags r:id="rId19"/>
            </p:custDataLst>
          </p:nvPr>
        </p:nvSpPr>
        <p:spPr>
          <a:xfrm>
            <a:off x="9512814" y="4295709"/>
            <a:ext cx="2651532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Incorrect data types (e.g., text stored as numbers)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/>
          <a:srcRect l="13172" t="13909" r="32684" b="7752"/>
          <a:stretch>
            <a:fillRect/>
          </a:stretch>
        </p:blipFill>
        <p:spPr>
          <a:xfrm rot="708717" flipH="1">
            <a:off x="6779973" y="2251541"/>
            <a:ext cx="5763853" cy="5251996"/>
          </a:xfrm>
          <a:custGeom>
            <a:avLst/>
            <a:gdLst>
              <a:gd name="connsiteX0" fmla="*/ 5763853 w 5763853"/>
              <a:gd name="connsiteY0" fmla="*/ 0 h 5251996"/>
              <a:gd name="connsiteX1" fmla="*/ 846262 w 5763853"/>
              <a:gd name="connsiteY1" fmla="*/ 0 h 5251996"/>
              <a:gd name="connsiteX2" fmla="*/ 0 w 5763853"/>
              <a:gd name="connsiteY2" fmla="*/ 4046610 h 5251996"/>
              <a:gd name="connsiteX3" fmla="*/ 5763853 w 5763853"/>
              <a:gd name="connsiteY3" fmla="*/ 5251996 h 525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3853" h="5251996">
                <a:moveTo>
                  <a:pt x="5763853" y="0"/>
                </a:moveTo>
                <a:lnTo>
                  <a:pt x="846262" y="0"/>
                </a:lnTo>
                <a:lnTo>
                  <a:pt x="0" y="4046610"/>
                </a:lnTo>
                <a:lnTo>
                  <a:pt x="5763853" y="5251996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/>
          <a:srcRect l="3266" t="13909" r="33799" b="8123"/>
          <a:stretch>
            <a:fillRect/>
          </a:stretch>
        </p:blipFill>
        <p:spPr>
          <a:xfrm rot="20891283">
            <a:off x="-179080" y="2371883"/>
            <a:ext cx="6699687" cy="5227175"/>
          </a:xfrm>
          <a:custGeom>
            <a:avLst/>
            <a:gdLst>
              <a:gd name="connsiteX0" fmla="*/ 6699687 w 6699687"/>
              <a:gd name="connsiteY0" fmla="*/ 0 h 5227175"/>
              <a:gd name="connsiteX1" fmla="*/ 6699687 w 6699687"/>
              <a:gd name="connsiteY1" fmla="*/ 5227175 h 5227175"/>
              <a:gd name="connsiteX2" fmla="*/ 13 w 6699687"/>
              <a:gd name="connsiteY2" fmla="*/ 3826082 h 5227175"/>
              <a:gd name="connsiteX3" fmla="*/ 0 w 6699687"/>
              <a:gd name="connsiteY3" fmla="*/ 3826078 h 5227175"/>
              <a:gd name="connsiteX4" fmla="*/ 0 w 6699687"/>
              <a:gd name="connsiteY4" fmla="*/ 3141903 h 5227175"/>
              <a:gd name="connsiteX5" fmla="*/ 1 w 6699687"/>
              <a:gd name="connsiteY5" fmla="*/ 3141896 h 5227175"/>
              <a:gd name="connsiteX6" fmla="*/ 657061 w 6699687"/>
              <a:gd name="connsiteY6" fmla="*/ 0 h 522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9687" h="5227175">
                <a:moveTo>
                  <a:pt x="6699687" y="0"/>
                </a:moveTo>
                <a:lnTo>
                  <a:pt x="6699687" y="5227175"/>
                </a:lnTo>
                <a:lnTo>
                  <a:pt x="13" y="3826082"/>
                </a:lnTo>
                <a:lnTo>
                  <a:pt x="0" y="3826078"/>
                </a:lnTo>
                <a:lnTo>
                  <a:pt x="0" y="3141903"/>
                </a:lnTo>
                <a:lnTo>
                  <a:pt x="1" y="3141896"/>
                </a:lnTo>
                <a:lnTo>
                  <a:pt x="657061" y="0"/>
                </a:lnTo>
                <a:close/>
              </a:path>
            </a:pathLst>
          </a:custGeom>
        </p:spPr>
      </p:pic>
      <p:pic>
        <p:nvPicPr>
          <p:cNvPr id="12" name="图片 11" descr="夜晚的烟花&#10;&#10;描述已自动生成"/>
          <p:cNvPicPr>
            <a:picLocks noChangeAspect="1"/>
          </p:cNvPicPr>
          <p:nvPr/>
        </p:nvPicPr>
        <p:blipFill rotWithShape="1">
          <a:blip r:embed="rId2" cstate="print"/>
          <a:srcRect l="47577" r="24763" b="6422"/>
          <a:stretch>
            <a:fillRect/>
          </a:stretch>
        </p:blipFill>
        <p:spPr>
          <a:xfrm>
            <a:off x="5090953" y="1602145"/>
            <a:ext cx="2398179" cy="4563705"/>
          </a:xfrm>
          <a:prstGeom prst="roundRect">
            <a:avLst>
              <a:gd name="adj" fmla="val 13586"/>
            </a:avLst>
          </a:prstGeom>
        </p:spPr>
      </p:pic>
      <p:pic>
        <p:nvPicPr>
          <p:cNvPr id="9" name="图片 8" descr="图片包含 图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08" y="1323974"/>
            <a:ext cx="5715692" cy="511549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8047258" y="3412799"/>
            <a:ext cx="4271319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7938042" y="1819421"/>
            <a:ext cx="235124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5. </a:t>
            </a:r>
            <a:r>
              <a:rPr sz="2000">
                <a:sym typeface="+mn-ea"/>
              </a:rPr>
              <a:t>Apply Capitalize Each Word for consistency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039735" y="3707765"/>
            <a:ext cx="367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6. </a:t>
            </a:r>
            <a:r>
              <a:rPr sz="2000">
                <a:sym typeface="+mn-ea"/>
              </a:rPr>
              <a:t>Split merged columns using delimiter</a:t>
            </a:r>
            <a:endParaRPr lang="zh-CN" altLang="en-US" sz="20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718820" y="1799590"/>
            <a:ext cx="4233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1. </a:t>
            </a:r>
            <a:r>
              <a:rPr sz="2000">
                <a:sym typeface="+mn-ea"/>
              </a:rPr>
              <a:t>Convert raw dataset into Excel table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sz="3200">
                <a:sym typeface="+mn-ea"/>
              </a:rPr>
              <a:t>Step-by-Step Cleaning – Part 1</a:t>
            </a:r>
            <a:endParaRPr lang="zh-CN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27"/>
          <p:cNvSpPr txBox="1"/>
          <p:nvPr>
            <p:custDataLst>
              <p:tags r:id="rId7"/>
            </p:custDataLst>
          </p:nvPr>
        </p:nvSpPr>
        <p:spPr>
          <a:xfrm>
            <a:off x="719062" y="2861912"/>
            <a:ext cx="423326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2. </a:t>
            </a:r>
            <a:r>
              <a:rPr sz="2000">
                <a:sym typeface="+mn-ea"/>
              </a:rPr>
              <a:t>Remove duplicate and blank columns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6" name="文本框 27"/>
          <p:cNvSpPr txBox="1"/>
          <p:nvPr>
            <p:custDataLst>
              <p:tags r:id="rId8"/>
            </p:custDataLst>
          </p:nvPr>
        </p:nvSpPr>
        <p:spPr>
          <a:xfrm>
            <a:off x="719062" y="4175092"/>
            <a:ext cx="42332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3. </a:t>
            </a:r>
            <a:r>
              <a:rPr sz="2000">
                <a:sym typeface="+mn-ea"/>
              </a:rPr>
              <a:t>Import into Power Query Editor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7" name="文本框 27"/>
          <p:cNvSpPr txBox="1"/>
          <p:nvPr>
            <p:custDataLst>
              <p:tags r:id="rId9"/>
            </p:custDataLst>
          </p:nvPr>
        </p:nvSpPr>
        <p:spPr>
          <a:xfrm>
            <a:off x="719062" y="4926297"/>
            <a:ext cx="423326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4. </a:t>
            </a:r>
            <a:r>
              <a:rPr sz="2000">
                <a:sym typeface="+mn-ea"/>
              </a:rPr>
              <a:t>Merge fragmented city columns (e.g., 'New'+'York')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8" name="文本框 18"/>
          <p:cNvSpPr txBox="1"/>
          <p:nvPr>
            <p:custDataLst>
              <p:tags r:id="rId10"/>
            </p:custDataLst>
          </p:nvPr>
        </p:nvSpPr>
        <p:spPr>
          <a:xfrm>
            <a:off x="8166735" y="4963795"/>
            <a:ext cx="367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7. </a:t>
            </a:r>
            <a:r>
              <a:rPr sz="2000">
                <a:sym typeface="+mn-ea"/>
              </a:rPr>
              <a:t>Handle missing values with N/A or placeholders</a:t>
            </a:r>
            <a:endParaRPr lang="zh-CN" altLang="en-US" sz="2000" dirty="0">
              <a:solidFill>
                <a:schemeClr val="accent3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/>
          <a:srcRect l="13172" t="13909" r="32684" b="7752"/>
          <a:stretch>
            <a:fillRect/>
          </a:stretch>
        </p:blipFill>
        <p:spPr>
          <a:xfrm rot="708717" flipH="1">
            <a:off x="6779973" y="2251541"/>
            <a:ext cx="5763853" cy="5251996"/>
          </a:xfrm>
          <a:custGeom>
            <a:avLst/>
            <a:gdLst>
              <a:gd name="connsiteX0" fmla="*/ 5763853 w 5763853"/>
              <a:gd name="connsiteY0" fmla="*/ 0 h 5251996"/>
              <a:gd name="connsiteX1" fmla="*/ 846262 w 5763853"/>
              <a:gd name="connsiteY1" fmla="*/ 0 h 5251996"/>
              <a:gd name="connsiteX2" fmla="*/ 0 w 5763853"/>
              <a:gd name="connsiteY2" fmla="*/ 4046610 h 5251996"/>
              <a:gd name="connsiteX3" fmla="*/ 5763853 w 5763853"/>
              <a:gd name="connsiteY3" fmla="*/ 5251996 h 525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3853" h="5251996">
                <a:moveTo>
                  <a:pt x="5763853" y="0"/>
                </a:moveTo>
                <a:lnTo>
                  <a:pt x="846262" y="0"/>
                </a:lnTo>
                <a:lnTo>
                  <a:pt x="0" y="4046610"/>
                </a:lnTo>
                <a:lnTo>
                  <a:pt x="5763853" y="5251996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/>
          <a:srcRect l="3266" t="13909" r="33799" b="8123"/>
          <a:stretch>
            <a:fillRect/>
          </a:stretch>
        </p:blipFill>
        <p:spPr>
          <a:xfrm rot="20891283">
            <a:off x="-179080" y="2371883"/>
            <a:ext cx="6699687" cy="5227175"/>
          </a:xfrm>
          <a:custGeom>
            <a:avLst/>
            <a:gdLst>
              <a:gd name="connsiteX0" fmla="*/ 6699687 w 6699687"/>
              <a:gd name="connsiteY0" fmla="*/ 0 h 5227175"/>
              <a:gd name="connsiteX1" fmla="*/ 6699687 w 6699687"/>
              <a:gd name="connsiteY1" fmla="*/ 5227175 h 5227175"/>
              <a:gd name="connsiteX2" fmla="*/ 13 w 6699687"/>
              <a:gd name="connsiteY2" fmla="*/ 3826082 h 5227175"/>
              <a:gd name="connsiteX3" fmla="*/ 0 w 6699687"/>
              <a:gd name="connsiteY3" fmla="*/ 3826078 h 5227175"/>
              <a:gd name="connsiteX4" fmla="*/ 0 w 6699687"/>
              <a:gd name="connsiteY4" fmla="*/ 3141903 h 5227175"/>
              <a:gd name="connsiteX5" fmla="*/ 1 w 6699687"/>
              <a:gd name="connsiteY5" fmla="*/ 3141896 h 5227175"/>
              <a:gd name="connsiteX6" fmla="*/ 657061 w 6699687"/>
              <a:gd name="connsiteY6" fmla="*/ 0 h 522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9687" h="5227175">
                <a:moveTo>
                  <a:pt x="6699687" y="0"/>
                </a:moveTo>
                <a:lnTo>
                  <a:pt x="6699687" y="5227175"/>
                </a:lnTo>
                <a:lnTo>
                  <a:pt x="13" y="3826082"/>
                </a:lnTo>
                <a:lnTo>
                  <a:pt x="0" y="3826078"/>
                </a:lnTo>
                <a:lnTo>
                  <a:pt x="0" y="3141903"/>
                </a:lnTo>
                <a:lnTo>
                  <a:pt x="1" y="3141896"/>
                </a:lnTo>
                <a:lnTo>
                  <a:pt x="657061" y="0"/>
                </a:lnTo>
                <a:close/>
              </a:path>
            </a:pathLst>
          </a:custGeom>
        </p:spPr>
      </p:pic>
      <p:pic>
        <p:nvPicPr>
          <p:cNvPr id="12" name="图片 11" descr="夜晚的烟花&#10;&#10;描述已自动生成"/>
          <p:cNvPicPr>
            <a:picLocks noChangeAspect="1"/>
          </p:cNvPicPr>
          <p:nvPr/>
        </p:nvPicPr>
        <p:blipFill rotWithShape="1">
          <a:blip r:embed="rId2" cstate="print"/>
          <a:srcRect l="47577" r="24763" b="6422"/>
          <a:stretch>
            <a:fillRect/>
          </a:stretch>
        </p:blipFill>
        <p:spPr>
          <a:xfrm>
            <a:off x="5090953" y="1602145"/>
            <a:ext cx="2398179" cy="4563705"/>
          </a:xfrm>
          <a:prstGeom prst="roundRect">
            <a:avLst>
              <a:gd name="adj" fmla="val 13586"/>
            </a:avLst>
          </a:prstGeom>
        </p:spPr>
      </p:pic>
      <p:pic>
        <p:nvPicPr>
          <p:cNvPr id="9" name="图片 8" descr="图片包含 图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08" y="1323974"/>
            <a:ext cx="5715692" cy="511549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8047258" y="3412799"/>
            <a:ext cx="4271319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7938135" y="1819275"/>
            <a:ext cx="32042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11. Ensure uniformity in IDs and Emails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039735" y="3707765"/>
            <a:ext cx="367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12. Export final clean dataset into Excel workbook</a:t>
            </a:r>
            <a:endParaRPr lang="zh-CN" altLang="en-US" sz="20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718820" y="1799590"/>
            <a:ext cx="4233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indent="0">
              <a:buNone/>
            </a:pPr>
            <a:r>
              <a:rPr lang="en-US" sz="2000">
                <a:sym typeface="+mn-ea"/>
              </a:rPr>
              <a:t>8. </a:t>
            </a:r>
            <a:r>
              <a:rPr sz="2000">
                <a:sym typeface="+mn-ea"/>
              </a:rPr>
              <a:t>Use 'Columns from Examples' for extraction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sz="3200">
                <a:sym typeface="+mn-ea"/>
              </a:rPr>
              <a:t>Step-by-Step Cleaning – Part </a:t>
            </a:r>
            <a:r>
              <a:rPr lang="en-US" sz="3200">
                <a:sym typeface="+mn-ea"/>
              </a:rPr>
              <a:t>2</a:t>
            </a:r>
            <a:endParaRPr lang="en-US" sz="3200" dirty="0">
              <a:solidFill>
                <a:srgbClr val="E5865A"/>
              </a:solidFill>
              <a:latin typeface="+mj-lt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27"/>
          <p:cNvSpPr txBox="1"/>
          <p:nvPr>
            <p:custDataLst>
              <p:tags r:id="rId7"/>
            </p:custDataLst>
          </p:nvPr>
        </p:nvSpPr>
        <p:spPr>
          <a:xfrm>
            <a:off x="719062" y="2861912"/>
            <a:ext cx="423326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indent="0">
              <a:buNone/>
            </a:pPr>
            <a:r>
              <a:rPr lang="en-US" sz="2000">
                <a:sym typeface="+mn-ea"/>
              </a:rPr>
              <a:t>9. </a:t>
            </a:r>
            <a:r>
              <a:rPr sz="2000">
                <a:sym typeface="+mn-ea"/>
              </a:rPr>
              <a:t>Reorder fields logically (IDs → Names → Contact → Location → Metrics)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6" name="文本框 27"/>
          <p:cNvSpPr txBox="1"/>
          <p:nvPr>
            <p:custDataLst>
              <p:tags r:id="rId8"/>
            </p:custDataLst>
          </p:nvPr>
        </p:nvSpPr>
        <p:spPr>
          <a:xfrm>
            <a:off x="719062" y="4414487"/>
            <a:ext cx="423326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10. Detect and assign correct data types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8" name="文本框 18"/>
          <p:cNvSpPr txBox="1"/>
          <p:nvPr>
            <p:custDataLst>
              <p:tags r:id="rId9"/>
            </p:custDataLst>
          </p:nvPr>
        </p:nvSpPr>
        <p:spPr>
          <a:xfrm>
            <a:off x="8047355" y="4963795"/>
            <a:ext cx="3674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- </a:t>
            </a:r>
            <a:r>
              <a:rPr sz="2000">
                <a:sym typeface="+mn-ea"/>
              </a:rPr>
              <a:t>Dataset now analysis-ready</a:t>
            </a:r>
            <a:endParaRPr lang="zh-CN" altLang="en-US" sz="2000" dirty="0">
              <a:solidFill>
                <a:schemeClr val="accent3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片包含 亮, 游戏机, 黑暗, 灯光&#10;&#10;描述已自动生成"/>
          <p:cNvPicPr>
            <a:picLocks noChangeAspect="1"/>
          </p:cNvPicPr>
          <p:nvPr/>
        </p:nvPicPr>
        <p:blipFill rotWithShape="1">
          <a:blip r:embed="rId1" cstate="print"/>
          <a:srcRect r="23842" b="1677"/>
          <a:stretch>
            <a:fillRect/>
          </a:stretch>
        </p:blipFill>
        <p:spPr>
          <a:xfrm>
            <a:off x="4789291" y="486584"/>
            <a:ext cx="7402709" cy="6371416"/>
          </a:xfrm>
          <a:custGeom>
            <a:avLst/>
            <a:gdLst>
              <a:gd name="connsiteX0" fmla="*/ 0 w 7402709"/>
              <a:gd name="connsiteY0" fmla="*/ 0 h 6371416"/>
              <a:gd name="connsiteX1" fmla="*/ 7402709 w 7402709"/>
              <a:gd name="connsiteY1" fmla="*/ 0 h 6371416"/>
              <a:gd name="connsiteX2" fmla="*/ 7402709 w 7402709"/>
              <a:gd name="connsiteY2" fmla="*/ 6371416 h 6371416"/>
              <a:gd name="connsiteX3" fmla="*/ 0 w 7402709"/>
              <a:gd name="connsiteY3" fmla="*/ 6371416 h 637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2709" h="6371416">
                <a:moveTo>
                  <a:pt x="0" y="0"/>
                </a:moveTo>
                <a:lnTo>
                  <a:pt x="7402709" y="0"/>
                </a:lnTo>
                <a:lnTo>
                  <a:pt x="7402709" y="6371416"/>
                </a:lnTo>
                <a:lnTo>
                  <a:pt x="0" y="6371416"/>
                </a:lnTo>
                <a:close/>
              </a:path>
            </a:pathLst>
          </a:cu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791845" y="1313815"/>
            <a:ext cx="597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1. </a:t>
            </a:r>
            <a:r>
              <a:rPr sz="2000">
                <a:sym typeface="+mn-ea"/>
              </a:rPr>
              <a:t>Advanced Excel – For table creation, exporting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791546" y="2206540"/>
            <a:ext cx="6719570" cy="4333875"/>
            <a:chOff x="4584853" y="2206540"/>
            <a:chExt cx="6719570" cy="4333875"/>
          </a:xfrm>
        </p:grpSpPr>
        <p:sp>
          <p:nvSpPr>
            <p:cNvPr id="23" name="椭圆 22"/>
            <p:cNvSpPr/>
            <p:nvPr/>
          </p:nvSpPr>
          <p:spPr>
            <a:xfrm>
              <a:off x="4613683" y="3150731"/>
              <a:ext cx="2274198" cy="2274198"/>
            </a:xfrm>
            <a:prstGeom prst="ellipse">
              <a:avLst/>
            </a:prstGeom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958095" y="3150731"/>
              <a:ext cx="2274198" cy="2274198"/>
            </a:xfrm>
            <a:prstGeom prst="ellipse">
              <a:avLst/>
            </a:prstGeom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3"/>
              </p:custDataLst>
            </p:nvPr>
          </p:nvSpPr>
          <p:spPr>
            <a:xfrm>
              <a:off x="4584853" y="2206540"/>
              <a:ext cx="671957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0">
                        <a:schemeClr val="accent3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sz="2400">
                  <a:sym typeface="+mn-ea"/>
                </a:rPr>
                <a:t>2. </a:t>
              </a:r>
              <a:r>
                <a:rPr sz="2400">
                  <a:sym typeface="+mn-ea"/>
                </a:rPr>
                <a:t>Power Query – For automating cleaning &amp; transformations</a:t>
              </a:r>
              <a:endParaRPr lang="zh-CN" altLang="en-US" sz="2400" dirty="0">
                <a:solidFill>
                  <a:srgbClr val="E5865A"/>
                </a:solidFill>
                <a:latin typeface="+mj-lt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280589" y="2977473"/>
              <a:ext cx="3284798" cy="228600"/>
              <a:chOff x="6232582" y="2977473"/>
              <a:chExt cx="3284798" cy="228600"/>
            </a:xfrm>
          </p:grpSpPr>
          <p:cxnSp>
            <p:nvCxnSpPr>
              <p:cNvPr id="28" name="直接连接符 27"/>
              <p:cNvCxnSpPr/>
              <p:nvPr/>
            </p:nvCxnSpPr>
            <p:spPr>
              <a:xfrm flipV="1">
                <a:off x="6232582" y="2977473"/>
                <a:ext cx="228600" cy="2286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461182" y="2977473"/>
                <a:ext cx="282759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 flipV="1">
                <a:off x="9288780" y="2977473"/>
                <a:ext cx="228600" cy="2286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 flipV="1">
              <a:off x="6280589" y="5310629"/>
              <a:ext cx="3284798" cy="228600"/>
              <a:chOff x="6232582" y="2977473"/>
              <a:chExt cx="3284798" cy="228600"/>
            </a:xfrm>
          </p:grpSpPr>
          <p:cxnSp>
            <p:nvCxnSpPr>
              <p:cNvPr id="37" name="直接连接符 36"/>
              <p:cNvCxnSpPr/>
              <p:nvPr/>
            </p:nvCxnSpPr>
            <p:spPr>
              <a:xfrm flipV="1">
                <a:off x="6232582" y="2977473"/>
                <a:ext cx="228600" cy="2286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6461182" y="2977473"/>
                <a:ext cx="282759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 flipV="1">
                <a:off x="9288780" y="2977473"/>
                <a:ext cx="228600" cy="2286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文本框 39"/>
            <p:cNvSpPr txBox="1"/>
            <p:nvPr>
              <p:custDataLst>
                <p:tags r:id="rId4"/>
              </p:custDataLst>
            </p:nvPr>
          </p:nvSpPr>
          <p:spPr>
            <a:xfrm>
              <a:off x="4585488" y="5710470"/>
              <a:ext cx="671893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0">
                        <a:schemeClr val="accent3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en-US" sz="2400">
                  <a:sym typeface="+mn-ea"/>
                </a:rPr>
                <a:t>3. </a:t>
              </a:r>
              <a:r>
                <a:rPr sz="2400">
                  <a:sym typeface="+mn-ea"/>
                </a:rPr>
                <a:t>Data Profiling Tools – For detecting nulls, duplicates, inconsistencies</a:t>
              </a:r>
              <a:endParaRPr lang="zh-CN" altLang="en-US" sz="2400" dirty="0">
                <a:solidFill>
                  <a:schemeClr val="accent3"/>
                </a:solidFill>
              </a:endParaRPr>
            </a:p>
          </p:txBody>
        </p:sp>
        <p:pic>
          <p:nvPicPr>
            <p:cNvPr id="41" name="图形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8734" y="3773208"/>
              <a:ext cx="378352" cy="378352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4819492" y="3731361"/>
              <a:ext cx="1735138" cy="602944"/>
              <a:chOff x="4838700" y="3649969"/>
              <a:chExt cx="1735138" cy="602944"/>
            </a:xfrm>
          </p:grpSpPr>
          <p:pic>
            <p:nvPicPr>
              <p:cNvPr id="42" name="图形 4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5292" y="3649969"/>
                <a:ext cx="462046" cy="462046"/>
              </a:xfrm>
              <a:prstGeom prst="rect">
                <a:avLst/>
              </a:prstGeom>
            </p:spPr>
          </p:pic>
          <p:cxnSp>
            <p:nvCxnSpPr>
              <p:cNvPr id="47" name="直接连接符 46"/>
              <p:cNvCxnSpPr/>
              <p:nvPr/>
            </p:nvCxnSpPr>
            <p:spPr>
              <a:xfrm>
                <a:off x="4838700" y="4252913"/>
                <a:ext cx="173513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直接连接符 53"/>
            <p:cNvCxnSpPr/>
            <p:nvPr/>
          </p:nvCxnSpPr>
          <p:spPr>
            <a:xfrm>
              <a:off x="9280295" y="4334305"/>
              <a:ext cx="173513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7097613" y="3641046"/>
              <a:ext cx="17125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7097613" y="4878793"/>
              <a:ext cx="17125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sz="3200">
                <a:sym typeface="+mn-ea"/>
              </a:rPr>
              <a:t>Tools &amp; Technologies Used</a:t>
            </a:r>
            <a:endParaRPr lang="zh-CN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539705" y="5131065"/>
            <a:ext cx="3897019" cy="97630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0544" y="5375526"/>
            <a:ext cx="487379" cy="487379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8642842" y="5396485"/>
            <a:ext cx="30148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Power Query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998374" y="1978383"/>
            <a:ext cx="4771225" cy="3503254"/>
          </a:xfrm>
          <a:prstGeom prst="rect">
            <a:avLst/>
          </a:prstGeom>
          <a:noFill/>
          <a:ln>
            <a:solidFill>
              <a:srgbClr val="E5865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4" r="4"/>
          <a:stretch>
            <a:fillRect/>
          </a:stretch>
        </p:blipFill>
        <p:spPr>
          <a:xfrm>
            <a:off x="0" y="1979580"/>
            <a:ext cx="12192000" cy="4877223"/>
          </a:xfrm>
          <a:custGeom>
            <a:avLst/>
            <a:gdLst>
              <a:gd name="connsiteX0" fmla="*/ 0 w 12192000"/>
              <a:gd name="connsiteY0" fmla="*/ 0 h 4877223"/>
              <a:gd name="connsiteX1" fmla="*/ 12192000 w 12192000"/>
              <a:gd name="connsiteY1" fmla="*/ 0 h 4877223"/>
              <a:gd name="connsiteX2" fmla="*/ 12192000 w 12192000"/>
              <a:gd name="connsiteY2" fmla="*/ 4877223 h 4877223"/>
              <a:gd name="connsiteX3" fmla="*/ 0 w 12192000"/>
              <a:gd name="connsiteY3" fmla="*/ 4877223 h 4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877223">
                <a:moveTo>
                  <a:pt x="0" y="0"/>
                </a:moveTo>
                <a:lnTo>
                  <a:pt x="12192000" y="0"/>
                </a:lnTo>
                <a:lnTo>
                  <a:pt x="12192000" y="4877223"/>
                </a:lnTo>
                <a:lnTo>
                  <a:pt x="0" y="4877223"/>
                </a:lnTo>
                <a:close/>
              </a:path>
            </a:pathLst>
          </a:custGeom>
        </p:spPr>
      </p:pic>
      <p:pic>
        <p:nvPicPr>
          <p:cNvPr id="7" name="图片 6" descr="图片包含 游戏机, 烟花, 电话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42381" r="14262" b="28147"/>
          <a:stretch>
            <a:fillRect/>
          </a:stretch>
        </p:blipFill>
        <p:spPr>
          <a:xfrm>
            <a:off x="5379248" y="1376363"/>
            <a:ext cx="1943100" cy="181133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561252" y="2349398"/>
            <a:ext cx="491617" cy="491617"/>
            <a:chOff x="11127785" y="1193370"/>
            <a:chExt cx="511444" cy="511444"/>
          </a:xfrm>
        </p:grpSpPr>
        <p:sp>
          <p:nvSpPr>
            <p:cNvPr id="12" name="椭圆 11"/>
            <p:cNvSpPr/>
            <p:nvPr/>
          </p:nvSpPr>
          <p:spPr>
            <a:xfrm>
              <a:off x="11127785" y="1193370"/>
              <a:ext cx="511444" cy="511444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1250157" y="1381126"/>
              <a:ext cx="266700" cy="130120"/>
              <a:chOff x="-3961108" y="-2991173"/>
              <a:chExt cx="449451" cy="21181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-3961108" y="-2991173"/>
                <a:ext cx="44945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-3961108" y="-2885268"/>
                <a:ext cx="44945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-3886200" y="-2779363"/>
                <a:ext cx="29963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503555" y="5083175"/>
            <a:ext cx="4032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>
                <a:sym typeface="+mn-ea"/>
              </a:rPr>
              <a:t>Messy Employee Dataset 2000.xlsx – Raw dataset (Excel format)</a:t>
            </a:r>
            <a:endParaRPr lang="zh-CN" altLang="en-US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503555" y="1714500"/>
            <a:ext cx="4279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>
                <a:sym typeface="+mn-ea"/>
              </a:rPr>
              <a:t>Cleaned &amp; Refined Messy Rows Dataset.pdf – Cleaning steps documentation</a:t>
            </a:r>
            <a:endParaRPr lang="zh-CN" altLang="en-US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502920" y="3242310"/>
            <a:ext cx="39871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>
                <a:sym typeface="+mn-ea"/>
              </a:rPr>
              <a:t>Messy Employee Dataset 2000.csv – Raw dataset (CSV format)</a:t>
            </a:r>
            <a:endParaRPr lang="zh-CN" altLang="en-US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82015" y="3749862"/>
            <a:ext cx="3626485" cy="0"/>
          </a:xfrm>
          <a:prstGeom prst="line">
            <a:avLst/>
          </a:prstGeom>
          <a:ln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4396423" y="3556699"/>
            <a:ext cx="386326" cy="386326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形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56" y="3650732"/>
            <a:ext cx="198260" cy="198260"/>
          </a:xfrm>
          <a:prstGeom prst="rect">
            <a:avLst/>
          </a:prstGeom>
        </p:spPr>
      </p:pic>
      <p:pic>
        <p:nvPicPr>
          <p:cNvPr id="44" name="图片 43" descr="图片包含 游戏机, 吉他&#10;&#10;描述已自动生成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1" t="7465" r="36676" b="21556"/>
          <a:stretch>
            <a:fillRect/>
          </a:stretch>
        </p:blipFill>
        <p:spPr>
          <a:xfrm flipH="1">
            <a:off x="8429625" y="3442335"/>
            <a:ext cx="2959100" cy="2758440"/>
          </a:xfrm>
          <a:custGeom>
            <a:avLst/>
            <a:gdLst>
              <a:gd name="connsiteX0" fmla="*/ 0 w 1943100"/>
              <a:gd name="connsiteY0" fmla="*/ 0 h 1811337"/>
              <a:gd name="connsiteX1" fmla="*/ 1943100 w 1943100"/>
              <a:gd name="connsiteY1" fmla="*/ 0 h 1811337"/>
              <a:gd name="connsiteX2" fmla="*/ 1943100 w 1943100"/>
              <a:gd name="connsiteY2" fmla="*/ 1811337 h 1811337"/>
              <a:gd name="connsiteX3" fmla="*/ 0 w 1943100"/>
              <a:gd name="connsiteY3" fmla="*/ 1811337 h 1811337"/>
              <a:gd name="connsiteX4" fmla="*/ 0 w 1943100"/>
              <a:gd name="connsiteY4" fmla="*/ 0 h 181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100" h="1811337">
                <a:moveTo>
                  <a:pt x="0" y="0"/>
                </a:moveTo>
                <a:lnTo>
                  <a:pt x="1943100" y="0"/>
                </a:lnTo>
                <a:lnTo>
                  <a:pt x="1943100" y="1811337"/>
                </a:lnTo>
                <a:lnTo>
                  <a:pt x="0" y="181133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  <a:prstDash val="solid"/>
          </a:ln>
        </p:spPr>
      </p:pic>
      <p:pic>
        <p:nvPicPr>
          <p:cNvPr id="47" name="图片 46" descr="图片包含 桌子, 橙子, 片, 切&#10;&#10;描述已自动生成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7" t="18948" r="30429" b="30818"/>
          <a:stretch>
            <a:fillRect/>
          </a:stretch>
        </p:blipFill>
        <p:spPr>
          <a:xfrm>
            <a:off x="882112" y="4112065"/>
            <a:ext cx="843012" cy="843010"/>
          </a:xfrm>
          <a:custGeom>
            <a:avLst/>
            <a:gdLst>
              <a:gd name="connsiteX0" fmla="*/ 421506 w 843012"/>
              <a:gd name="connsiteY0" fmla="*/ 0 h 843010"/>
              <a:gd name="connsiteX1" fmla="*/ 843012 w 843012"/>
              <a:gd name="connsiteY1" fmla="*/ 421505 h 843010"/>
              <a:gd name="connsiteX2" fmla="*/ 421506 w 843012"/>
              <a:gd name="connsiteY2" fmla="*/ 843010 h 843010"/>
              <a:gd name="connsiteX3" fmla="*/ 0 w 843012"/>
              <a:gd name="connsiteY3" fmla="*/ 421505 h 843010"/>
              <a:gd name="connsiteX4" fmla="*/ 421506 w 843012"/>
              <a:gd name="connsiteY4" fmla="*/ 0 h 84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012" h="843010">
                <a:moveTo>
                  <a:pt x="421506" y="0"/>
                </a:moveTo>
                <a:cubicBezTo>
                  <a:pt x="654297" y="0"/>
                  <a:pt x="843012" y="188714"/>
                  <a:pt x="843012" y="421505"/>
                </a:cubicBezTo>
                <a:cubicBezTo>
                  <a:pt x="843012" y="654296"/>
                  <a:pt x="654297" y="843010"/>
                  <a:pt x="421506" y="843010"/>
                </a:cubicBezTo>
                <a:cubicBezTo>
                  <a:pt x="188715" y="843010"/>
                  <a:pt x="0" y="654296"/>
                  <a:pt x="0" y="421505"/>
                </a:cubicBezTo>
                <a:cubicBezTo>
                  <a:pt x="0" y="188714"/>
                  <a:pt x="188715" y="0"/>
                  <a:pt x="421506" y="0"/>
                </a:cubicBezTo>
                <a:close/>
              </a:path>
            </a:pathLst>
          </a:cu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</p:pic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sz="3200">
                <a:sym typeface="+mn-ea"/>
              </a:rPr>
              <a:t>Files in Repository</a:t>
            </a:r>
            <a:endParaRPr lang="zh-CN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9"/>
          <p:cNvSpPr txBox="1"/>
          <p:nvPr>
            <p:custDataLst>
              <p:tags r:id="rId10"/>
            </p:custDataLst>
          </p:nvPr>
        </p:nvSpPr>
        <p:spPr>
          <a:xfrm>
            <a:off x="4536440" y="4954905"/>
            <a:ext cx="4032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>
                <a:sym typeface="+mn-ea"/>
              </a:rPr>
              <a:t>Data Cleaning.png – Snapshot of cleaned dataset</a:t>
            </a:r>
            <a:endParaRPr lang="zh-CN" altLang="en-US" dirty="0">
              <a:solidFill>
                <a:srgbClr val="E5865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2084356"/>
            <a:ext cx="12193057" cy="4773582"/>
          </a:xfrm>
          <a:prstGeom prst="rect">
            <a:avLst/>
          </a:prstGeom>
        </p:spPr>
      </p:pic>
      <p:sp>
        <p:nvSpPr>
          <p:cNvPr id="22" name="文本框 6"/>
          <p:cNvSpPr txBox="1"/>
          <p:nvPr>
            <p:custDataLst>
              <p:tags r:id="rId2"/>
            </p:custDataLst>
          </p:nvPr>
        </p:nvSpPr>
        <p:spPr>
          <a:xfrm>
            <a:off x="799465" y="1266825"/>
            <a:ext cx="771969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sz="4000">
                <a:solidFill>
                  <a:schemeClr val="bg1"/>
                </a:solidFill>
                <a:sym typeface="+mn-ea"/>
              </a:rPr>
              <a:t>Key Learning Outcomes</a:t>
            </a:r>
            <a:endParaRPr lang="zh-CN" altLang="en-US" sz="4000" spc="-150" dirty="0">
              <a:solidFill>
                <a:schemeClr val="bg1"/>
              </a:solidFill>
              <a:latin typeface="+mj-lt"/>
              <a:ea typeface="+mj-ea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60933" y="2420282"/>
            <a:ext cx="10590091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335405" y="3606165"/>
            <a:ext cx="2193290" cy="16300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Practical Power Query application for messy datasets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968186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>
            <p:custDataLst>
              <p:tags r:id="rId5"/>
            </p:custDataLst>
          </p:nvPr>
        </p:nvCxnSpPr>
        <p:spPr>
          <a:xfrm>
            <a:off x="1339501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975430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01.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7"/>
            </p:custDataLst>
          </p:nvPr>
        </p:nvCxnSpPr>
        <p:spPr>
          <a:xfrm>
            <a:off x="3906370" y="4171901"/>
            <a:ext cx="0" cy="1921410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3521609" y="34290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>
            <p:custDataLst>
              <p:tags r:id="rId9"/>
            </p:custDataLst>
          </p:nvPr>
        </p:nvSpPr>
        <p:spPr>
          <a:xfrm>
            <a:off x="3528853" y="3596498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02.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936662" y="3594941"/>
            <a:ext cx="2159476" cy="28613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Detecting and assigning correct data types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Automation of repetitive cleaning tasks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>
            <a:off x="6515878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>
            <p:custDataLst>
              <p:tags r:id="rId12"/>
            </p:custDataLst>
          </p:nvPr>
        </p:nvCxnSpPr>
        <p:spPr>
          <a:xfrm>
            <a:off x="6887193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6523122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03.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grpSp>
        <p:nvGrpSpPr>
          <p:cNvPr id="65" name="组合 64"/>
          <p:cNvGrpSpPr/>
          <p:nvPr>
            <p:custDataLst>
              <p:tags r:id="rId14"/>
            </p:custDataLst>
          </p:nvPr>
        </p:nvGrpSpPr>
        <p:grpSpPr>
          <a:xfrm>
            <a:off x="9122986" y="3429000"/>
            <a:ext cx="766484" cy="2997176"/>
            <a:chOff x="9122986" y="3429000"/>
            <a:chExt cx="766484" cy="2997176"/>
          </a:xfrm>
        </p:grpSpPr>
        <p:sp>
          <p:nvSpPr>
            <p:cNvPr id="30" name="椭圆 29"/>
            <p:cNvSpPr/>
            <p:nvPr>
              <p:custDataLst>
                <p:tags r:id="rId15"/>
              </p:custDataLst>
            </p:nvPr>
          </p:nvSpPr>
          <p:spPr>
            <a:xfrm>
              <a:off x="9122986" y="3429000"/>
              <a:ext cx="739589" cy="739589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>
              <p:custDataLst>
                <p:tags r:id="rId16"/>
              </p:custDataLst>
            </p:nvPr>
          </p:nvSpPr>
          <p:spPr>
            <a:xfrm>
              <a:off x="9130230" y="3596498"/>
              <a:ext cx="7592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5865A"/>
                  </a:solidFill>
                  <a:latin typeface="+mj-lt"/>
                </a:rPr>
                <a:t>04.</a:t>
              </a:r>
              <a:endParaRPr lang="zh-CN" altLang="en-US" sz="2000" dirty="0">
                <a:solidFill>
                  <a:srgbClr val="E5865A"/>
                </a:solidFill>
                <a:latin typeface="+mj-lt"/>
              </a:endParaRPr>
            </a:p>
          </p:txBody>
        </p:sp>
        <p:cxnSp>
          <p:nvCxnSpPr>
            <p:cNvPr id="59" name="直接连接符 58"/>
            <p:cNvCxnSpPr/>
            <p:nvPr>
              <p:custDataLst>
                <p:tags r:id="rId17"/>
              </p:custDataLst>
            </p:nvPr>
          </p:nvCxnSpPr>
          <p:spPr>
            <a:xfrm>
              <a:off x="9492780" y="4168589"/>
              <a:ext cx="0" cy="2257587"/>
            </a:xfrm>
            <a:prstGeom prst="line">
              <a:avLst/>
            </a:prstGeom>
            <a:ln>
              <a:gradFill>
                <a:gsLst>
                  <a:gs pos="0">
                    <a:srgbClr val="E5865A"/>
                  </a:gs>
                  <a:gs pos="100000">
                    <a:srgbClr val="E5865A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51725" y="478392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E5865A"/>
                </a:solidFill>
                <a:latin typeface="+mj-lt"/>
              </a:rPr>
              <a:t>Power Query</a:t>
            </a:r>
            <a:endParaRPr lang="en-US" altLang="zh-CN" sz="12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5" name="文本框 2"/>
          <p:cNvSpPr txBox="1"/>
          <p:nvPr>
            <p:custDataLst>
              <p:tags r:id="rId18"/>
            </p:custDataLst>
          </p:nvPr>
        </p:nvSpPr>
        <p:spPr>
          <a:xfrm>
            <a:off x="4089914" y="4168709"/>
            <a:ext cx="2651532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Skills in text case standardization &amp; null handling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6" name="文本框 2"/>
          <p:cNvSpPr txBox="1"/>
          <p:nvPr>
            <p:custDataLst>
              <p:tags r:id="rId19"/>
            </p:custDataLst>
          </p:nvPr>
        </p:nvSpPr>
        <p:spPr>
          <a:xfrm>
            <a:off x="9512935" y="3996690"/>
            <a:ext cx="2651760" cy="303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Ability to convert messy, unstructured data into clean dataset</a:t>
            </a:r>
            <a:endParaRPr sz="2000"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Improved efficiency and accuracy in reporting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0"/>
</p:tagLst>
</file>

<file path=ppt/tags/tag10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1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2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3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4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5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6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7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8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9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2.xml><?xml version="1.0" encoding="utf-8"?>
<p:tagLst xmlns:p="http://schemas.openxmlformats.org/presentationml/2006/main">
  <p:tag name="PA" val="v5.2.10"/>
</p:tagLst>
</file>

<file path=ppt/tags/tag20.xml><?xml version="1.0" encoding="utf-8"?>
<p:tagLst xmlns:p="http://schemas.openxmlformats.org/presentationml/2006/main">
  <p:tag name="PA" val="v5.2.10"/>
</p:tagLst>
</file>

<file path=ppt/tags/tag21.xml><?xml version="1.0" encoding="utf-8"?>
<p:tagLst xmlns:p="http://schemas.openxmlformats.org/presentationml/2006/main">
  <p:tag name="PA" val="v5.2.10"/>
</p:tagLst>
</file>

<file path=ppt/tags/tag22.xml><?xml version="1.0" encoding="utf-8"?>
<p:tagLst xmlns:p="http://schemas.openxmlformats.org/presentationml/2006/main">
  <p:tag name="PA" val="v5.2.10"/>
</p:tagLst>
</file>

<file path=ppt/tags/tag23.xml><?xml version="1.0" encoding="utf-8"?>
<p:tagLst xmlns:p="http://schemas.openxmlformats.org/presentationml/2006/main">
  <p:tag name="PA" val="v5.2.10"/>
</p:tagLst>
</file>

<file path=ppt/tags/tag24.xml><?xml version="1.0" encoding="utf-8"?>
<p:tagLst xmlns:p="http://schemas.openxmlformats.org/presentationml/2006/main">
  <p:tag name="PA" val="v5.2.10"/>
</p:tagLst>
</file>

<file path=ppt/tags/tag25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26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27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28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29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30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1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2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3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4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5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6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7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8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9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4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40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41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42.xml><?xml version="1.0" encoding="utf-8"?>
<p:tagLst xmlns:p="http://schemas.openxmlformats.org/presentationml/2006/main">
  <p:tag name="PA" val="v5.2.10"/>
</p:tagLst>
</file>

<file path=ppt/tags/tag43.xml><?xml version="1.0" encoding="utf-8"?>
<p:tagLst xmlns:p="http://schemas.openxmlformats.org/presentationml/2006/main">
  <p:tag name="PA" val="v5.2.10"/>
</p:tagLst>
</file>

<file path=ppt/tags/tag44.xml><?xml version="1.0" encoding="utf-8"?>
<p:tagLst xmlns:p="http://schemas.openxmlformats.org/presentationml/2006/main">
  <p:tag name="PA" val="v5.2.10"/>
</p:tagLst>
</file>

<file path=ppt/tags/tag45.xml><?xml version="1.0" encoding="utf-8"?>
<p:tagLst xmlns:p="http://schemas.openxmlformats.org/presentationml/2006/main">
  <p:tag name="PA" val="v5.2.10"/>
</p:tagLst>
</file>

<file path=ppt/tags/tag46.xml><?xml version="1.0" encoding="utf-8"?>
<p:tagLst xmlns:p="http://schemas.openxmlformats.org/presentationml/2006/main">
  <p:tag name="PA" val="v5.2.10"/>
</p:tagLst>
</file>

<file path=ppt/tags/tag47.xml><?xml version="1.0" encoding="utf-8"?>
<p:tagLst xmlns:p="http://schemas.openxmlformats.org/presentationml/2006/main">
  <p:tag name="PA" val="v5.2.10"/>
</p:tagLst>
</file>

<file path=ppt/tags/tag48.xml><?xml version="1.0" encoding="utf-8"?>
<p:tagLst xmlns:p="http://schemas.openxmlformats.org/presentationml/2006/main">
  <p:tag name="PA" val="v5.2.10"/>
</p:tagLst>
</file>

<file path=ppt/tags/tag49.xml><?xml version="1.0" encoding="utf-8"?>
<p:tagLst xmlns:p="http://schemas.openxmlformats.org/presentationml/2006/main">
  <p:tag name="PA" val="v5.2.10"/>
</p:tagLst>
</file>

<file path=ppt/tags/tag5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50.xml><?xml version="1.0" encoding="utf-8"?>
<p:tagLst xmlns:p="http://schemas.openxmlformats.org/presentationml/2006/main">
  <p:tag name="PA" val="v5.2.10"/>
</p:tagLst>
</file>

<file path=ppt/tags/tag51.xml><?xml version="1.0" encoding="utf-8"?>
<p:tagLst xmlns:p="http://schemas.openxmlformats.org/presentationml/2006/main">
  <p:tag name="PA" val="v5.2.10"/>
</p:tagLst>
</file>

<file path=ppt/tags/tag52.xml><?xml version="1.0" encoding="utf-8"?>
<p:tagLst xmlns:p="http://schemas.openxmlformats.org/presentationml/2006/main">
  <p:tag name="PA" val="v5.2.10"/>
</p:tagLst>
</file>

<file path=ppt/tags/tag53.xml><?xml version="1.0" encoding="utf-8"?>
<p:tagLst xmlns:p="http://schemas.openxmlformats.org/presentationml/2006/main">
  <p:tag name="PA" val="v5.2.10"/>
</p:tagLst>
</file>

<file path=ppt/tags/tag54.xml><?xml version="1.0" encoding="utf-8"?>
<p:tagLst xmlns:p="http://schemas.openxmlformats.org/presentationml/2006/main">
  <p:tag name="PA" val="v5.2.10"/>
</p:tagLst>
</file>

<file path=ppt/tags/tag55.xml><?xml version="1.0" encoding="utf-8"?>
<p:tagLst xmlns:p="http://schemas.openxmlformats.org/presentationml/2006/main">
  <p:tag name="PA" val="v5.2.10"/>
</p:tagLst>
</file>

<file path=ppt/tags/tag56.xml><?xml version="1.0" encoding="utf-8"?>
<p:tagLst xmlns:p="http://schemas.openxmlformats.org/presentationml/2006/main">
  <p:tag name="PA" val="v5.2.10"/>
</p:tagLst>
</file>

<file path=ppt/tags/tag57.xml><?xml version="1.0" encoding="utf-8"?>
<p:tagLst xmlns:p="http://schemas.openxmlformats.org/presentationml/2006/main">
  <p:tag name="PA" val="v5.2.10"/>
</p:tagLst>
</file>

<file path=ppt/tags/tag58.xml><?xml version="1.0" encoding="utf-8"?>
<p:tagLst xmlns:p="http://schemas.openxmlformats.org/presentationml/2006/main">
  <p:tag name="PA" val="v5.2.10"/>
</p:tagLst>
</file>

<file path=ppt/tags/tag59.xml><?xml version="1.0" encoding="utf-8"?>
<p:tagLst xmlns:p="http://schemas.openxmlformats.org/presentationml/2006/main">
  <p:tag name="PA" val="v5.2.10"/>
</p:tagLst>
</file>

<file path=ppt/tags/tag6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60.xml><?xml version="1.0" encoding="utf-8"?>
<p:tagLst xmlns:p="http://schemas.openxmlformats.org/presentationml/2006/main">
  <p:tag name="PA" val="v5.2.10"/>
</p:tagLst>
</file>

<file path=ppt/tags/tag61.xml><?xml version="1.0" encoding="utf-8"?>
<p:tagLst xmlns:p="http://schemas.openxmlformats.org/presentationml/2006/main">
  <p:tag name="PA" val="v5.2.10"/>
</p:tagLst>
</file>

<file path=ppt/tags/tag62.xml><?xml version="1.0" encoding="utf-8"?>
<p:tagLst xmlns:p="http://schemas.openxmlformats.org/presentationml/2006/main">
  <p:tag name="PA" val="v5.2.10"/>
</p:tagLst>
</file>

<file path=ppt/tags/tag63.xml><?xml version="1.0" encoding="utf-8"?>
<p:tagLst xmlns:p="http://schemas.openxmlformats.org/presentationml/2006/main">
  <p:tag name="PA" val="v5.2.10"/>
</p:tagLst>
</file>

<file path=ppt/tags/tag64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65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66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67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68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69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70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1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2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3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4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5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6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7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8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9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8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80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81.xml><?xml version="1.0" encoding="utf-8"?>
<p:tagLst xmlns:p="http://schemas.openxmlformats.org/presentationml/2006/main">
  <p:tag name="PA" val="v5.2.10"/>
</p:tagLst>
</file>

<file path=ppt/tags/tag82.xml><?xml version="1.0" encoding="utf-8"?>
<p:tagLst xmlns:p="http://schemas.openxmlformats.org/presentationml/2006/main">
  <p:tag name="PA" val="v5.2.10"/>
</p:tagLst>
</file>

<file path=ppt/tags/tag83.xml><?xml version="1.0" encoding="utf-8"?>
<p:tagLst xmlns:p="http://schemas.openxmlformats.org/presentationml/2006/main">
  <p:tag name="PA" val="v5.2.10"/>
</p:tagLst>
</file>

<file path=ppt/tags/tag84.xml><?xml version="1.0" encoding="utf-8"?>
<p:tagLst xmlns:p="http://schemas.openxmlformats.org/presentationml/2006/main">
  <p:tag name="PA" val="v5.2.10"/>
</p:tagLst>
</file>

<file path=ppt/tags/tag85.xml><?xml version="1.0" encoding="utf-8"?>
<p:tagLst xmlns:p="http://schemas.openxmlformats.org/presentationml/2006/main">
  <p:tag name="COMMONDATA" val="eyJoZGlkIjoiMjM5MTBlNmI2YTY3ZjIxYzUzNmRhMGQyM2YxMDkyYjgifQ=="/>
</p:tagLst>
</file>

<file path=ppt/tags/tag9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70001"/>
      </a:accent1>
      <a:accent2>
        <a:srgbClr val="E5865A"/>
      </a:accent2>
      <a:accent3>
        <a:srgbClr val="E5865A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衬线复古01">
      <a:majorFont>
        <a:latin typeface="DM Serif Displa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2857</Words>
  <Application>WPS Presentation</Application>
  <PresentationFormat>宽屏</PresentationFormat>
  <Paragraphs>192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SimSun</vt:lpstr>
      <vt:lpstr>Wingdings</vt:lpstr>
      <vt:lpstr>DM Serif Display</vt:lpstr>
      <vt:lpstr>Gilroy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My Pc</cp:lastModifiedBy>
  <cp:revision>134</cp:revision>
  <dcterms:created xsi:type="dcterms:W3CDTF">2022-06-27T07:27:00Z</dcterms:created>
  <dcterms:modified xsi:type="dcterms:W3CDTF">2025-08-16T11:28:29Z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0CFD145E32C740D89ED673BEED890A6D_13</vt:lpwstr>
  </property>
  <property fmtid="{D5CDD505-2E9C-101B-9397-08002B2CF9AE}" pid="3" name="KSOProductBuildVer">
    <vt:lpwstr>1033-12.2.0.21931</vt:lpwstr>
  </property>
</Properties>
</file>